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392_955F979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67" r:id="rId2"/>
    <p:sldId id="419" r:id="rId3"/>
    <p:sldId id="421" r:id="rId4"/>
    <p:sldId id="420" r:id="rId5"/>
    <p:sldId id="432" r:id="rId6"/>
    <p:sldId id="911" r:id="rId7"/>
    <p:sldId id="910" r:id="rId8"/>
    <p:sldId id="435" r:id="rId9"/>
    <p:sldId id="434" r:id="rId10"/>
    <p:sldId id="423" r:id="rId11"/>
    <p:sldId id="441" r:id="rId12"/>
    <p:sldId id="440" r:id="rId13"/>
    <p:sldId id="442" r:id="rId14"/>
    <p:sldId id="917" r:id="rId15"/>
    <p:sldId id="901" r:id="rId16"/>
    <p:sldId id="436" r:id="rId17"/>
    <p:sldId id="902" r:id="rId18"/>
    <p:sldId id="903" r:id="rId19"/>
    <p:sldId id="904" r:id="rId20"/>
    <p:sldId id="905" r:id="rId21"/>
    <p:sldId id="906" r:id="rId22"/>
    <p:sldId id="914" r:id="rId23"/>
    <p:sldId id="907" r:id="rId24"/>
    <p:sldId id="908" r:id="rId25"/>
    <p:sldId id="915" r:id="rId26"/>
    <p:sldId id="918" r:id="rId27"/>
    <p:sldId id="2565" r:id="rId28"/>
    <p:sldId id="2567" r:id="rId29"/>
    <p:sldId id="373" r:id="rId30"/>
    <p:sldId id="372" r:id="rId31"/>
    <p:sldId id="428" r:id="rId32"/>
    <p:sldId id="916" r:id="rId33"/>
    <p:sldId id="427" r:id="rId34"/>
    <p:sldId id="275" r:id="rId35"/>
    <p:sldId id="257" r:id="rId36"/>
    <p:sldId id="303" r:id="rId37"/>
    <p:sldId id="319" r:id="rId38"/>
    <p:sldId id="318" r:id="rId39"/>
    <p:sldId id="320" r:id="rId40"/>
    <p:sldId id="365" r:id="rId41"/>
    <p:sldId id="323" r:id="rId42"/>
    <p:sldId id="327" r:id="rId43"/>
    <p:sldId id="329" r:id="rId44"/>
    <p:sldId id="364" r:id="rId45"/>
    <p:sldId id="359" r:id="rId46"/>
    <p:sldId id="357" r:id="rId47"/>
    <p:sldId id="330" r:id="rId48"/>
    <p:sldId id="331" r:id="rId49"/>
    <p:sldId id="332" r:id="rId50"/>
    <p:sldId id="361" r:id="rId51"/>
    <p:sldId id="358" r:id="rId52"/>
    <p:sldId id="360" r:id="rId53"/>
    <p:sldId id="363" r:id="rId54"/>
    <p:sldId id="333" r:id="rId55"/>
    <p:sldId id="334" r:id="rId56"/>
    <p:sldId id="335" r:id="rId57"/>
    <p:sldId id="336" r:id="rId58"/>
    <p:sldId id="366" r:id="rId59"/>
    <p:sldId id="346" r:id="rId60"/>
    <p:sldId id="344" r:id="rId61"/>
    <p:sldId id="2569"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9FC64-39AE-30E9-0181-1FD16A59A2D1}" name="Céleste MOUGARD-CHAMPION" initials="CM" userId="S::cmougardchampion@sdeau50.fr::57b4f81f-ca64-41df-bd34-6fecde792e86" providerId="AD"/>
  <p188:author id="{CAA280B3-9A03-6269-ADA2-5D74AE55CE76}" name="Maxime GONY" initials="MG" userId="S::mgony_sdeau50.fr#ext#@anteagroupfr.onmicrosoft.com::e182d35c-1ddf-4e37-97bb-1204abb0993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392_955F9790.xml><?xml version="1.0" encoding="utf-8"?>
<p188:cmLst xmlns:a="http://schemas.openxmlformats.org/drawingml/2006/main" xmlns:r="http://schemas.openxmlformats.org/officeDocument/2006/relationships" xmlns:p188="http://schemas.microsoft.com/office/powerpoint/2018/8/main">
  <p188:cm id="{F20ABAC0-1D28-4B42-B54E-6843AD06A849}" authorId="{12A9FC64-39AE-30E9-0181-1FD16A59A2D1}" created="2025-09-10T09:19:30.511">
    <ac:deMkLst xmlns:ac="http://schemas.microsoft.com/office/drawing/2013/main/command">
      <pc:docMk xmlns:pc="http://schemas.microsoft.com/office/powerpoint/2013/main/command"/>
      <pc:sldMk xmlns:pc="http://schemas.microsoft.com/office/powerpoint/2013/main/command" cId="2506069904" sldId="423"/>
      <ac:picMk id="5" creationId="{29BF0E5C-0256-1FE2-DCB2-25BBEE933841}"/>
    </ac:deMkLst>
    <p188:txBody>
      <a:bodyPr/>
      <a:lstStyle/>
      <a:p>
        <a:r>
          <a:rPr lang="fr-FR"/>
          <a:t>Possibilité de rajouter un masque autour de l’UG pour mieux la voir ? (comme les slides de Fishpass)</a:t>
        </a:r>
      </a:p>
    </p188:txBody>
  </p188:cm>
  <p188:cm id="{D34D4FBC-58A4-46FA-BCA5-A570AD9EBD80}" authorId="{12A9FC64-39AE-30E9-0181-1FD16A59A2D1}" created="2025-09-10T09:22:34.469">
    <pc:sldMkLst xmlns:pc="http://schemas.microsoft.com/office/powerpoint/2013/main/command">
      <pc:docMk/>
      <pc:sldMk cId="2506069904" sldId="423"/>
    </pc:sldMkLst>
    <p188:replyLst>
      <p188:reply id="{A72C8F26-B663-4965-BAB4-CB6C7B56DC85}" authorId="{12A9FC64-39AE-30E9-0181-1FD16A59A2D1}" created="2025-09-10T09:28:34.111">
        <p188:txBody>
          <a:bodyPr/>
          <a:lstStyle/>
          <a:p>
            <a:r>
              <a:rPr lang="fr-FR"/>
              <a:t>À voir si c’est pertinent sur certains lots (typiquement lot 2 important d’avoir la géol ?)</a:t>
            </a:r>
          </a:p>
        </p188:txBody>
      </p188:reply>
    </p188:replyLst>
    <p188:txBody>
      <a:bodyPr/>
      <a:lstStyle/>
      <a:p>
        <a:r>
          <a:rPr lang="fr-FR"/>
          <a:t>En fond de carte, ne pas mettre la BD Lisa mais un fond neutre (IGN ou orthophoto?) pour ne pas retomber dans les discussions sur les limites des UG</a:t>
        </a:r>
      </a:p>
    </p188:txBody>
  </p188:cm>
  <p188:cm id="{CF678BC7-D9EB-4D47-80DA-2121842D16B0}" authorId="{12A9FC64-39AE-30E9-0181-1FD16A59A2D1}" created="2025-09-10T10:07:53.161">
    <pc:sldMkLst xmlns:pc="http://schemas.microsoft.com/office/powerpoint/2013/main/command">
      <pc:docMk/>
      <pc:sldMk cId="2506069904" sldId="423"/>
    </pc:sldMkLst>
    <p188:txBody>
      <a:bodyPr/>
      <a:lstStyle/>
      <a:p>
        <a:r>
          <a:rPr lang="fr-FR"/>
          <a:t>Sur cette UG faire plusieurs propositions cf mail Jérôme 09/09/2025</a:t>
        </a:r>
      </a:p>
    </p188:txBody>
  </p188:cm>
  <p188:cm id="{574004E4-44B9-4418-AEC1-C225341D2B73}" authorId="{CAA280B3-9A03-6269-ADA2-5D74AE55CE76}" created="2025-09-12T12:46:36.712">
    <pc:sldMkLst xmlns:pc="http://schemas.microsoft.com/office/powerpoint/2013/main/command">
      <pc:docMk/>
      <pc:sldMk cId="2506069904" sldId="423"/>
    </pc:sldMkLst>
    <p188:txBody>
      <a:bodyPr/>
      <a:lstStyle/>
      <a:p>
        <a:r>
          <a:rPr lang="en-US"/>
          <a:t>Mise en forme du texte à revoir pour gagner en lisibilité sur l'ensemble des diapositives suivantes, merci</a:t>
        </a:r>
      </a:p>
    </p188:txBody>
  </p188:cm>
  <p188:cm id="{EF34D84B-CF06-4609-8DBF-4241483D45A2}" authorId="{CAA280B3-9A03-6269-ADA2-5D74AE55CE76}" created="2025-09-12T12:48:27.967">
    <pc:sldMkLst xmlns:pc="http://schemas.microsoft.com/office/powerpoint/2013/main/command">
      <pc:docMk/>
      <pc:sldMk cId="2506069904" sldId="423"/>
    </pc:sldMkLst>
    <p188:txBody>
      <a:bodyPr/>
      <a:lstStyle/>
      <a:p>
        <a:r>
          <a:rPr lang="en-US"/>
          <a:t>Sur cette UG, il semble que la topo+géol' soient les 2 critères prépondérants non ? découpage à clarifier et laisser le comité de suivi trancher.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318C5-1A63-4CDE-BF8C-A2F71FDF5432}" type="datetimeFigureOut">
              <a:rPr lang="fr-FR" smtClean="0"/>
              <a:t>12/05/2026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7ED6B-FDD4-4533-A116-FA0B8D7C4604}" type="slidenum">
              <a:rPr lang="fr-FR" smtClean="0"/>
              <a:t>‹N°›</a:t>
            </a:fld>
            <a:endParaRPr lang="fr-FR"/>
          </a:p>
        </p:txBody>
      </p:sp>
    </p:spTree>
    <p:extLst>
      <p:ext uri="{BB962C8B-B14F-4D97-AF65-F5344CB8AC3E}">
        <p14:creationId xmlns:p14="http://schemas.microsoft.com/office/powerpoint/2010/main" val="15278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D2AF-6BDF-5540-7054-BA2BFE6BB6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28D903-6778-2B7E-8716-A550FECF25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1DD9C6D-0BE2-556E-9F7D-B6E8D52FA89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41FDD89-9E41-B43C-043B-6E4BE77AF00F}"/>
              </a:ext>
            </a:extLst>
          </p:cNvPr>
          <p:cNvSpPr>
            <a:spLocks noGrp="1"/>
          </p:cNvSpPr>
          <p:nvPr>
            <p:ph type="sldNum" sz="quarter" idx="5"/>
          </p:nvPr>
        </p:nvSpPr>
        <p:spPr/>
        <p:txBody>
          <a:bodyPr/>
          <a:lstStyle/>
          <a:p>
            <a:fld id="{5DF0E415-390E-4F5E-9766-6B868D1940CA}" type="slidenum">
              <a:rPr lang="fr-FR" smtClean="0"/>
              <a:t>14</a:t>
            </a:fld>
            <a:endParaRPr lang="fr-FR"/>
          </a:p>
        </p:txBody>
      </p:sp>
      <p:sp>
        <p:nvSpPr>
          <p:cNvPr id="5" name="Espace réservé du pied de page 4">
            <a:extLst>
              <a:ext uri="{FF2B5EF4-FFF2-40B4-BE49-F238E27FC236}">
                <a16:creationId xmlns:a16="http://schemas.microsoft.com/office/drawing/2014/main" id="{EFC2676C-E103-8892-FC84-4E84A1F5C11C}"/>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299072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6C83955-CBCB-441D-B808-DD4B44EAB2FA}" type="slidenum">
              <a:rPr lang="fr-FR" smtClean="0"/>
              <a:t>22</a:t>
            </a:fld>
            <a:endParaRPr lang="fr-FR"/>
          </a:p>
        </p:txBody>
      </p:sp>
    </p:spTree>
    <p:extLst>
      <p:ext uri="{BB962C8B-B14F-4D97-AF65-F5344CB8AC3E}">
        <p14:creationId xmlns:p14="http://schemas.microsoft.com/office/powerpoint/2010/main" val="314400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méthode ESTIMHAB est une approche scientifique qui relie le débit d’un cours d’eau à la disponibilité des habitats pour les espèces aquatiques. Elle repose sur l’idée que la qualité et la quantité des habitats varient en fonction du débit, et que certaines espèces ont des préférences spécifiques en termes de profondeur, vitesse d’écoulement et nature du substrat. Pour appliquer cette méthode, on réalise des mesures physiques sur plusieurs transects du cours d’eau afin de caractériser les conditions hydrauliques. Ces données sont ensuite croisées avec des courbes de préférence biologique propres aux espèces cibles, généralement des poissons indicateurs. L’objectif est de déterminer le débit qui maximise la surface d’habitat favorable pour ces espèces. Cette méthode est particulièrement utile pour définir des débits biologiques dans le cadre de la gestion des rivières régulées par des ouvrages hydrauliques. Elle permet de prendre en compte la variabilité des habitats et d’adopter une approche écologique plus fine que les méthodes basées uniquement sur des critères hydrauliques. En vulgarisant, on peut dire que l’ESTIMHAB cherche à répondre à la question : « Quel débit faut-il pour que les poissons disposent d’un espace de vie optimal ? » Cette approche est reconnue pour sa pertinence écologique, bien qu’elle nécessite des données détaillées et une expertise technique pour être correctement mise en œuvre.</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27</a:t>
            </a:fld>
            <a:endParaRPr lang="en-US"/>
          </a:p>
        </p:txBody>
      </p:sp>
    </p:spTree>
    <p:extLst>
      <p:ext uri="{BB962C8B-B14F-4D97-AF65-F5344CB8AC3E}">
        <p14:creationId xmlns:p14="http://schemas.microsoft.com/office/powerpoint/2010/main" val="479537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méthode hydraulique est une approche simplifiée qui se concentre sur les caractéristiques physiques du cours d’eau en fonction du débit. Elle consiste à analyser la réponse hydraulique du lit de la rivière lorsque le débit varie, en utilisant des paramètres tels que la largeur mouillée, la profondeur moyenne et la vitesse d’écoulement. Contrairement à la méthode ESTIMHAB, elle ne prend pas directement en compte les préférences biologiques des espèces, mais elle s’appuie sur des hypothèses selon lesquelles certaines conditions physiques sont nécessaires pour maintenir la vie aquatique. Par exemple, un débit trop faible peut entraîner une réduction drastique de la largeur mouillée et de la profondeur, ce qui limite les habitats disponibles et augmente les risques de mortalité pour les poissons. Cette méthode utilise des formules hydrauliques et des relevés topographiques pour établir des courbes de variation des paramètres en fonction du débit. Elle est souvent employée lorsque les données biologiques sont insuffisantes ou lorsque l’on souhaite obtenir une estimation rapide du débit minimal acceptable. Bien qu’elle soit moins précise sur le plan écologique que l’ESTIMHAB, elle reste un outil utile pour la gestion courante des cours d’eau, notamment dans les contextes où les contraintes techniques ou financières limitent la mise en œuvre de méthodes plus complexes. En résumé, la méthode hydraulique répond à la question : « Quel débit minimal garantit des conditions physiques acceptables pour la vie aquatique ?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28</a:t>
            </a:fld>
            <a:endParaRPr lang="en-US"/>
          </a:p>
        </p:txBody>
      </p:sp>
    </p:spTree>
    <p:extLst>
      <p:ext uri="{BB962C8B-B14F-4D97-AF65-F5344CB8AC3E}">
        <p14:creationId xmlns:p14="http://schemas.microsoft.com/office/powerpoint/2010/main" val="25811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90C6B197-5BEA-9DDF-9BE4-5258178AEA37}"/>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18A6BE8-A58B-4692-B449-664339CCD149}" type="slidenum">
              <a:t>34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a:extLst>
              <a:ext uri="{FF2B5EF4-FFF2-40B4-BE49-F238E27FC236}">
                <a16:creationId xmlns:a16="http://schemas.microsoft.com/office/drawing/2014/main" id="{D04D54B0-0E40-1E9D-2FC7-CE34A720422A}"/>
              </a:ext>
            </a:extLst>
          </p:cNvPr>
          <p:cNvSpPr>
            <a:spLocks noGrp="1" noRot="1" noChangeAspect="1"/>
          </p:cNvSpPr>
          <p:nvPr>
            <p:ph type="sldImg"/>
          </p:nvPr>
        </p:nvSpPr>
        <p:spPr>
          <a:xfrm>
            <a:off x="217488" y="812800"/>
            <a:ext cx="7123112" cy="4008438"/>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9010CD96-C58B-0155-96EF-2E942EC985C7}"/>
              </a:ext>
            </a:extLst>
          </p:cNvPr>
          <p:cNvSpPr txBox="1">
            <a:spLocks noGrp="1"/>
          </p:cNvSpPr>
          <p:nvPr>
            <p:ph type="body" sz="quarter" idx="1"/>
          </p:nvPr>
        </p:nvSpPr>
        <p:spPr/>
        <p:txBody>
          <a:bodyPr>
            <a:spAutoFit/>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45403-C340-65CC-EA8A-DCF92BE641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24B3DE4-1AF6-25B1-3C50-4DD5A41F10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6B52DCC-B569-2C12-CB9A-136EB2FACF55}"/>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BB1F661B-BC3D-FC17-D5D5-3C0D553886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80F9C0-E9EA-B46C-D089-96AAE862089D}"/>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1051362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64AAB-9600-83A9-D50B-FD625DE197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ED22BD5-6F71-F646-5E69-41FBBE00CD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5E597B-6EE4-75E2-E4BB-03B6D3CC6713}"/>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65A40747-69CF-AD54-D32C-F857ADFC4E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29B243-4FEF-415A-2066-0BA43CEC6365}"/>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3387779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5F7E9E8-F26B-05C3-08E2-62EEE2C473F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99536AD-452D-94DC-D4D5-8C7C4BEB3F1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E0C322-F50B-26D5-80AF-7B644B2A45E4}"/>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5B51A7B4-238C-5F8B-B874-5D0F3F6DDE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AFF05D-4DAE-0D5E-F7BB-AD79B61AD3D7}"/>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1514574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EA49AA-C78D-4BAC-3007-3BB5F75F6422}"/>
              </a:ext>
            </a:extLst>
          </p:cNvPr>
          <p:cNvSpPr/>
          <p:nvPr userDrawn="1"/>
        </p:nvSpPr>
        <p:spPr>
          <a:xfrm>
            <a:off x="0" y="208877"/>
            <a:ext cx="12192000" cy="62110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1600"/>
          </a:p>
        </p:txBody>
      </p:sp>
      <p:sp>
        <p:nvSpPr>
          <p:cNvPr id="13" name="Titre 1">
            <a:extLst>
              <a:ext uri="{FF2B5EF4-FFF2-40B4-BE49-F238E27FC236}">
                <a16:creationId xmlns:a16="http://schemas.microsoft.com/office/drawing/2014/main" id="{D2242310-B02C-E04A-1DB9-BE5737AAEC16}"/>
              </a:ext>
            </a:extLst>
          </p:cNvPr>
          <p:cNvSpPr>
            <a:spLocks noGrp="1"/>
          </p:cNvSpPr>
          <p:nvPr>
            <p:ph type="title" hasCustomPrompt="1"/>
          </p:nvPr>
        </p:nvSpPr>
        <p:spPr>
          <a:xfrm>
            <a:off x="60382" y="208878"/>
            <a:ext cx="10515600" cy="518506"/>
          </a:xfrm>
          <a:prstGeom prst="rect">
            <a:avLst/>
          </a:prstGeom>
        </p:spPr>
        <p:txBody>
          <a:bodyPr anchor="b">
            <a:normAutofit/>
          </a:bodyPr>
          <a:lstStyle>
            <a:lvl1pPr>
              <a:defRPr sz="2400" b="1">
                <a:solidFill>
                  <a:schemeClr val="bg1"/>
                </a:solidFill>
              </a:defRPr>
            </a:lvl1pPr>
          </a:lstStyle>
          <a:p>
            <a:r>
              <a:rPr lang="fr-FR" dirty="0"/>
              <a:t>Modifiez le style du titre </a:t>
            </a:r>
          </a:p>
        </p:txBody>
      </p:sp>
      <p:sp>
        <p:nvSpPr>
          <p:cNvPr id="15" name="Espace réservé du contenu 2">
            <a:extLst>
              <a:ext uri="{FF2B5EF4-FFF2-40B4-BE49-F238E27FC236}">
                <a16:creationId xmlns:a16="http://schemas.microsoft.com/office/drawing/2014/main" id="{1BA6E1DF-89F9-5B25-2FE7-DDEAAD123126}"/>
              </a:ext>
            </a:extLst>
          </p:cNvPr>
          <p:cNvSpPr>
            <a:spLocks noGrp="1"/>
          </p:cNvSpPr>
          <p:nvPr>
            <p:ph sz="half" idx="1"/>
          </p:nvPr>
        </p:nvSpPr>
        <p:spPr>
          <a:xfrm>
            <a:off x="838200" y="1369128"/>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contenu 3">
            <a:extLst>
              <a:ext uri="{FF2B5EF4-FFF2-40B4-BE49-F238E27FC236}">
                <a16:creationId xmlns:a16="http://schemas.microsoft.com/office/drawing/2014/main" id="{F65B126F-6040-6BDD-1398-1C319E12DBF0}"/>
              </a:ext>
            </a:extLst>
          </p:cNvPr>
          <p:cNvSpPr>
            <a:spLocks noGrp="1"/>
          </p:cNvSpPr>
          <p:nvPr>
            <p:ph sz="half" idx="2"/>
          </p:nvPr>
        </p:nvSpPr>
        <p:spPr>
          <a:xfrm>
            <a:off x="6172200" y="1369128"/>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a:extLst>
              <a:ext uri="{FF2B5EF4-FFF2-40B4-BE49-F238E27FC236}">
                <a16:creationId xmlns:a16="http://schemas.microsoft.com/office/drawing/2014/main" id="{5888C216-E360-D810-B9AA-1BBD35253F18}"/>
              </a:ext>
            </a:extLst>
          </p:cNvPr>
          <p:cNvCxnSpPr/>
          <p:nvPr userDrawn="1"/>
        </p:nvCxnSpPr>
        <p:spPr>
          <a:xfrm>
            <a:off x="0" y="736010"/>
            <a:ext cx="1120571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Espace réservé de la date 1">
            <a:extLst>
              <a:ext uri="{FF2B5EF4-FFF2-40B4-BE49-F238E27FC236}">
                <a16:creationId xmlns:a16="http://schemas.microsoft.com/office/drawing/2014/main" id="{11EAB6DA-FF4D-266B-1FE3-7DEED6E6A65C}"/>
              </a:ext>
            </a:extLst>
          </p:cNvPr>
          <p:cNvSpPr>
            <a:spLocks noGrp="1"/>
          </p:cNvSpPr>
          <p:nvPr>
            <p:ph type="dt" sz="half" idx="10"/>
          </p:nvPr>
        </p:nvSpPr>
        <p:spPr>
          <a:xfrm>
            <a:off x="113582" y="6356350"/>
            <a:ext cx="2743200" cy="365125"/>
          </a:xfrm>
          <a:prstGeom prst="rect">
            <a:avLst/>
          </a:prstGeom>
        </p:spPr>
        <p:txBody>
          <a:bodyPr/>
          <a:lstStyle/>
          <a:p>
            <a:fld id="{F21C931B-4534-4664-B080-E4547E3AFB1A}" type="datetime1">
              <a:rPr lang="fr-FR" smtClean="0"/>
              <a:t>12/05/2026</a:t>
            </a:fld>
            <a:endParaRPr lang="fr-FR"/>
          </a:p>
        </p:txBody>
      </p:sp>
      <p:sp>
        <p:nvSpPr>
          <p:cNvPr id="8" name="Espace réservé du pied de page 2">
            <a:extLst>
              <a:ext uri="{FF2B5EF4-FFF2-40B4-BE49-F238E27FC236}">
                <a16:creationId xmlns:a16="http://schemas.microsoft.com/office/drawing/2014/main" id="{6E845912-314F-47FE-2AE7-21F2BC122ADB}"/>
              </a:ext>
            </a:extLst>
          </p:cNvPr>
          <p:cNvSpPr>
            <a:spLocks noGrp="1"/>
          </p:cNvSpPr>
          <p:nvPr>
            <p:ph type="ftr" sz="quarter" idx="11"/>
          </p:nvPr>
        </p:nvSpPr>
        <p:spPr>
          <a:xfrm>
            <a:off x="4034285" y="6356350"/>
            <a:ext cx="4114800" cy="365125"/>
          </a:xfrm>
          <a:prstGeom prst="rect">
            <a:avLst/>
          </a:prstGeom>
        </p:spPr>
        <p:txBody>
          <a:bodyPr/>
          <a:lstStyle>
            <a:lvl1pPr algn="ctr">
              <a:defRPr/>
            </a:lvl1pPr>
          </a:lstStyle>
          <a:p>
            <a:r>
              <a:rPr lang="fr-FR"/>
              <a:t>Objet réunion</a:t>
            </a:r>
          </a:p>
        </p:txBody>
      </p:sp>
      <p:sp>
        <p:nvSpPr>
          <p:cNvPr id="9" name="Espace réservé du numéro de diapositive 3">
            <a:extLst>
              <a:ext uri="{FF2B5EF4-FFF2-40B4-BE49-F238E27FC236}">
                <a16:creationId xmlns:a16="http://schemas.microsoft.com/office/drawing/2014/main" id="{11A87409-8497-C860-60C8-94655A778210}"/>
              </a:ext>
            </a:extLst>
          </p:cNvPr>
          <p:cNvSpPr>
            <a:spLocks noGrp="1"/>
          </p:cNvSpPr>
          <p:nvPr>
            <p:ph type="sldNum" sz="quarter" idx="12"/>
          </p:nvPr>
        </p:nvSpPr>
        <p:spPr>
          <a:xfrm>
            <a:off x="9326588" y="6356350"/>
            <a:ext cx="2743200" cy="365125"/>
          </a:xfrm>
          <a:prstGeom prst="rect">
            <a:avLst/>
          </a:prstGeom>
        </p:spPr>
        <p:txBody>
          <a:bodyPr/>
          <a:lstStyle>
            <a:lvl1pPr algn="r">
              <a:defRPr/>
            </a:lvl1pPr>
          </a:lstStyle>
          <a:p>
            <a:fld id="{29AB1CA5-A502-4C21-8280-A1A0BA178769}" type="slidenum">
              <a:rPr lang="fr-FR" smtClean="0"/>
              <a:pPr/>
              <a:t>‹N°›</a:t>
            </a:fld>
            <a:endParaRPr lang="fr-FR"/>
          </a:p>
        </p:txBody>
      </p:sp>
    </p:spTree>
    <p:extLst>
      <p:ext uri="{BB962C8B-B14F-4D97-AF65-F5344CB8AC3E}">
        <p14:creationId xmlns:p14="http://schemas.microsoft.com/office/powerpoint/2010/main" val="1885411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u avec image 16">
    <p:bg>
      <p:bgPr>
        <a:solidFill>
          <a:schemeClr val="accent4">
            <a:alpha val="1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1" y="533400"/>
            <a:ext cx="4751831" cy="1066800"/>
          </a:xfrm>
        </p:spPr>
        <p:txBody>
          <a:bodyPr rtlCol="0" anchor="t">
            <a:normAutofit/>
          </a:bodyPr>
          <a:lstStyle>
            <a:lvl1pPr>
              <a:defRPr sz="2800"/>
            </a:lvl1pPr>
          </a:lstStyle>
          <a:p>
            <a:pPr rtl="0"/>
            <a:r>
              <a:rPr lang="fr"/>
              <a:t>Modifiez le style du titre</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401" y="168275"/>
            <a:ext cx="2884652" cy="365125"/>
          </a:xfrm>
        </p:spPr>
        <p:txBody>
          <a:bodyPr rtlCol="0"/>
          <a:lstStyle/>
          <a:p>
            <a:pPr rtl="0"/>
            <a:r>
              <a:rPr lang="fr"/>
              <a:t>Exemple de Texte de Pied de page</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8893929" y="168275"/>
            <a:ext cx="2202644" cy="365125"/>
          </a:xfrm>
        </p:spPr>
        <p:txBody>
          <a:bodyPr rtlCol="0"/>
          <a:lstStyle/>
          <a:p>
            <a:pPr rtl="0"/>
            <a:r>
              <a:rPr lang="en-US"/>
              <a:t>24/11/2025</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168275"/>
            <a:ext cx="511504" cy="365125"/>
          </a:xfrm>
        </p:spPr>
        <p:txBody>
          <a:bodyPr rtlCol="0"/>
          <a:lstStyle/>
          <a:p>
            <a:pPr rtl="0"/>
            <a:fld id="{AEAA3239-9EA4-4A65-A281-97F994456D9F}" type="slidenum">
              <a:rPr lang="en-US" smtClean="0"/>
              <a:t>‹N°›</a:t>
            </a:fld>
            <a:endParaRPr lang="en-US"/>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52400" y="1965325"/>
            <a:ext cx="5132831" cy="4740275"/>
          </a:xfr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8BAC3300-BF12-B200-9F06-8D5AC45CB7EF}"/>
              </a:ext>
            </a:extLst>
          </p:cNvPr>
          <p:cNvSpPr>
            <a:spLocks noGrp="1"/>
          </p:cNvSpPr>
          <p:nvPr>
            <p:ph sz="quarter" idx="14"/>
          </p:nvPr>
        </p:nvSpPr>
        <p:spPr>
          <a:xfrm>
            <a:off x="5905562" y="533401"/>
            <a:ext cx="5753037" cy="5806472"/>
          </a:xfrm>
        </p:spPr>
        <p:txBody>
          <a:bodyPr rtlCol="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grpSp>
        <p:nvGrpSpPr>
          <p:cNvPr id="3" name="Groupe 2">
            <a:extLst>
              <a:ext uri="{FF2B5EF4-FFF2-40B4-BE49-F238E27FC236}">
                <a16:creationId xmlns:a16="http://schemas.microsoft.com/office/drawing/2014/main" id="{1A3C6D11-73AA-988F-E1D4-664C174ABABA}"/>
              </a:ext>
            </a:extLst>
          </p:cNvPr>
          <p:cNvGrpSpPr/>
          <p:nvPr userDrawn="1"/>
        </p:nvGrpSpPr>
        <p:grpSpPr>
          <a:xfrm flipH="1">
            <a:off x="10916580" y="6324600"/>
            <a:ext cx="1123020" cy="452960"/>
            <a:chOff x="2207201" y="-990600"/>
            <a:chExt cx="1500864" cy="605360"/>
          </a:xfrm>
          <a:solidFill>
            <a:schemeClr val="accent4">
              <a:lumMod val="40000"/>
              <a:lumOff val="60000"/>
            </a:schemeClr>
          </a:solidFill>
        </p:grpSpPr>
        <p:sp>
          <p:nvSpPr>
            <p:cNvPr id="4" name="Forme libre 3">
              <a:extLst>
                <a:ext uri="{FF2B5EF4-FFF2-40B4-BE49-F238E27FC236}">
                  <a16:creationId xmlns:a16="http://schemas.microsoft.com/office/drawing/2014/main" id="{F8B5E6DD-EE69-D40C-A8FE-DE2384B1E8BB}"/>
                </a:ext>
              </a:extLst>
            </p:cNvPr>
            <p:cNvSpPr/>
            <p:nvPr/>
          </p:nvSpPr>
          <p:spPr>
            <a:xfrm>
              <a:off x="3157395" y="-970188"/>
              <a:ext cx="550670" cy="562925"/>
            </a:xfrm>
            <a:custGeom>
              <a:avLst/>
              <a:gdLst>
                <a:gd name="connsiteX0" fmla="*/ 277987 w 550670"/>
                <a:gd name="connsiteY0" fmla="*/ 0 h 562925"/>
                <a:gd name="connsiteX1" fmla="*/ 281463 w 550670"/>
                <a:gd name="connsiteY1" fmla="*/ 0 h 562925"/>
                <a:gd name="connsiteX2" fmla="*/ 550670 w 550670"/>
                <a:gd name="connsiteY2" fmla="*/ 0 h 562925"/>
                <a:gd name="connsiteX3" fmla="*/ 550670 w 550670"/>
                <a:gd name="connsiteY3" fmla="*/ 562925 h 562925"/>
                <a:gd name="connsiteX4" fmla="*/ 281463 w 550670"/>
                <a:gd name="connsiteY4" fmla="*/ 562925 h 562925"/>
                <a:gd name="connsiteX5" fmla="*/ 277987 w 550670"/>
                <a:gd name="connsiteY5" fmla="*/ 562925 h 562925"/>
                <a:gd name="connsiteX6" fmla="*/ 277987 w 550670"/>
                <a:gd name="connsiteY6" fmla="*/ 562750 h 562925"/>
                <a:gd name="connsiteX7" fmla="*/ 252685 w 550670"/>
                <a:gd name="connsiteY7" fmla="*/ 561472 h 562925"/>
                <a:gd name="connsiteX8" fmla="*/ 0 w 550670"/>
                <a:gd name="connsiteY8" fmla="*/ 281463 h 562925"/>
                <a:gd name="connsiteX9" fmla="*/ 252685 w 550670"/>
                <a:gd name="connsiteY9" fmla="*/ 1453 h 562925"/>
                <a:gd name="connsiteX10" fmla="*/ 277987 w 550670"/>
                <a:gd name="connsiteY10" fmla="*/ 176 h 5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670" h="562925">
                  <a:moveTo>
                    <a:pt x="277987" y="0"/>
                  </a:moveTo>
                  <a:lnTo>
                    <a:pt x="281463" y="0"/>
                  </a:lnTo>
                  <a:lnTo>
                    <a:pt x="550670" y="0"/>
                  </a:lnTo>
                  <a:lnTo>
                    <a:pt x="550670" y="562925"/>
                  </a:lnTo>
                  <a:lnTo>
                    <a:pt x="281463" y="562925"/>
                  </a:lnTo>
                  <a:lnTo>
                    <a:pt x="277987" y="562925"/>
                  </a:lnTo>
                  <a:lnTo>
                    <a:pt x="277987" y="562750"/>
                  </a:lnTo>
                  <a:lnTo>
                    <a:pt x="252685" y="561472"/>
                  </a:lnTo>
                  <a:cubicBezTo>
                    <a:pt x="110755" y="547058"/>
                    <a:pt x="0" y="427195"/>
                    <a:pt x="0" y="281463"/>
                  </a:cubicBezTo>
                  <a:cubicBezTo>
                    <a:pt x="0" y="135731"/>
                    <a:pt x="110755" y="15867"/>
                    <a:pt x="252685" y="1453"/>
                  </a:cubicBezTo>
                  <a:lnTo>
                    <a:pt x="277987" y="176"/>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9" name="Ovale 8">
              <a:extLst>
                <a:ext uri="{FF2B5EF4-FFF2-40B4-BE49-F238E27FC236}">
                  <a16:creationId xmlns:a16="http://schemas.microsoft.com/office/drawing/2014/main" id="{5FC0711D-C5ED-5B1A-2E7C-9FE15FB482E0}"/>
                </a:ext>
              </a:extLst>
            </p:cNvPr>
            <p:cNvSpPr/>
            <p:nvPr/>
          </p:nvSpPr>
          <p:spPr>
            <a:xfrm flipH="1">
              <a:off x="2207201" y="-970188"/>
              <a:ext cx="562925" cy="56292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 name="Ovale 9">
              <a:extLst>
                <a:ext uri="{FF2B5EF4-FFF2-40B4-BE49-F238E27FC236}">
                  <a16:creationId xmlns:a16="http://schemas.microsoft.com/office/drawing/2014/main" id="{BD1D12C4-9951-4AB5-34C3-19533883DE7F}"/>
                </a:ext>
              </a:extLst>
            </p:cNvPr>
            <p:cNvSpPr/>
            <p:nvPr/>
          </p:nvSpPr>
          <p:spPr>
            <a:xfrm rot="1580702" flipH="1">
              <a:off x="2791495" y="-990600"/>
              <a:ext cx="344532" cy="60536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096054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Espace réservé du titre 1"/>
          <p:cNvSpPr>
            <a:spLocks noGrp="1"/>
          </p:cNvSpPr>
          <p:nvPr>
            <p:ph type="title"/>
          </p:nvPr>
        </p:nvSpPr>
        <p:spPr>
          <a:xfrm>
            <a:off x="967491" y="1256665"/>
            <a:ext cx="10409420" cy="1325563"/>
          </a:xfrm>
          <a:prstGeom prst="rect">
            <a:avLst/>
          </a:prstGeom>
        </p:spPr>
        <p:txBody>
          <a:bodyPr vert="horz" lIns="91440" tIns="45720" rIns="91440" bIns="45720" rtlCol="0" anchor="ctr">
            <a:noAutofit/>
          </a:bodyPr>
          <a:lstStyle/>
          <a:p>
            <a:r>
              <a:rPr lang="fr-FR" dirty="0"/>
              <a:t>SÉMINAIRE DU </a:t>
            </a:r>
            <a:br>
              <a:rPr lang="fr-FR" dirty="0"/>
            </a:br>
            <a:r>
              <a:rPr lang="fr-FR" dirty="0"/>
              <a:t>MANAGEMENT</a:t>
            </a:r>
          </a:p>
        </p:txBody>
      </p:sp>
    </p:spTree>
    <p:extLst>
      <p:ext uri="{BB962C8B-B14F-4D97-AF65-F5344CB8AC3E}">
        <p14:creationId xmlns:p14="http://schemas.microsoft.com/office/powerpoint/2010/main" val="39121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Rectangle 2"/>
          <p:cNvSpPr/>
          <p:nvPr userDrawn="1"/>
        </p:nvSpPr>
        <p:spPr>
          <a:xfrm>
            <a:off x="126124" y="1015299"/>
            <a:ext cx="718908" cy="2112580"/>
          </a:xfrm>
          <a:prstGeom prst="rect">
            <a:avLst/>
          </a:prstGeom>
          <a:solidFill>
            <a:srgbClr val="0E3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itre 1"/>
          <p:cNvSpPr>
            <a:spLocks noGrp="1"/>
          </p:cNvSpPr>
          <p:nvPr>
            <p:ph type="title" hasCustomPrompt="1"/>
          </p:nvPr>
        </p:nvSpPr>
        <p:spPr>
          <a:xfrm>
            <a:off x="944380" y="560617"/>
            <a:ext cx="10409420" cy="738461"/>
          </a:xfrm>
          <a:prstGeom prst="rect">
            <a:avLst/>
          </a:prstGeom>
        </p:spPr>
        <p:txBody>
          <a:bodyPr vert="horz" lIns="91440" tIns="45720" rIns="91440" bIns="45720" rtlCol="0" anchor="ctr">
            <a:normAutofit/>
          </a:bodyPr>
          <a:lstStyle>
            <a:lvl1pPr>
              <a:defRPr sz="3200">
                <a:latin typeface="Brandon Text Bold" panose="020B0803020203060203" pitchFamily="34" charset="0"/>
              </a:defRPr>
            </a:lvl1pPr>
          </a:lstStyle>
          <a:p>
            <a:r>
              <a:rPr lang="fr-FR" dirty="0"/>
              <a:t>MODIFIEZ LE STYLE DU TITRE</a:t>
            </a:r>
          </a:p>
        </p:txBody>
      </p:sp>
      <p:sp>
        <p:nvSpPr>
          <p:cNvPr id="6" name="Espace réservé du texte 2"/>
          <p:cNvSpPr>
            <a:spLocks noGrp="1"/>
          </p:cNvSpPr>
          <p:nvPr>
            <p:ph idx="1"/>
          </p:nvPr>
        </p:nvSpPr>
        <p:spPr>
          <a:xfrm>
            <a:off x="944380" y="1620695"/>
            <a:ext cx="10409420" cy="4556268"/>
          </a:xfrm>
          <a:prstGeom prst="rect">
            <a:avLst/>
          </a:prstGeom>
        </p:spPr>
        <p:txBody>
          <a:bodyPr vert="horz" lIns="91440" tIns="45720" rIns="91440" bIns="45720" rtlCol="0">
            <a:normAutofit/>
          </a:bodyPr>
          <a:lstStyle>
            <a:lvl1pPr marL="457200" indent="-457200">
              <a:buFont typeface="Arial" panose="020B0604020202020204" pitchFamily="34" charset="0"/>
              <a:buChar char="•"/>
              <a:defRPr sz="2800">
                <a:solidFill>
                  <a:schemeClr val="bg1"/>
                </a:solidFill>
              </a:defRPr>
            </a:lvl1pPr>
            <a:lvl2pPr marL="800100" indent="-342900">
              <a:buFont typeface="Arial" panose="020B0604020202020204" pitchFamily="34" charset="0"/>
              <a:buChar char="•"/>
              <a:defRPr sz="2400">
                <a:solidFill>
                  <a:schemeClr val="bg1"/>
                </a:solidFill>
              </a:defRPr>
            </a:lvl2pPr>
            <a:lvl3pPr marL="1257300" indent="-342900">
              <a:buFont typeface="Arial" panose="020B0604020202020204" pitchFamily="34" charset="0"/>
              <a:buChar char="•"/>
              <a:defRPr sz="20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52272" t="29452" b="22581"/>
          <a:stretch/>
        </p:blipFill>
        <p:spPr>
          <a:xfrm>
            <a:off x="93561" y="-106682"/>
            <a:ext cx="622090" cy="6872990"/>
          </a:xfrm>
          <a:prstGeom prst="rect">
            <a:avLst/>
          </a:prstGeom>
        </p:spPr>
      </p:pic>
      <p:sp>
        <p:nvSpPr>
          <p:cNvPr id="10" name="Espace réservé du numéro de diapositive 7"/>
          <p:cNvSpPr txBox="1">
            <a:spLocks/>
          </p:cNvSpPr>
          <p:nvPr userDrawn="1"/>
        </p:nvSpPr>
        <p:spPr>
          <a:xfrm>
            <a:off x="9953267" y="6372646"/>
            <a:ext cx="539552" cy="276225"/>
          </a:xfrm>
          <a:prstGeom prst="rect">
            <a:avLst/>
          </a:prstGeom>
        </p:spPr>
        <p:txBody>
          <a:bodyPr/>
          <a:lstStyle>
            <a:defPPr>
              <a:defRPr lang="fr-FR"/>
            </a:defPPr>
            <a:lvl1pPr algn="l" rtl="0" eaLnBrk="0" fontAlgn="base" hangingPunct="0">
              <a:spcBef>
                <a:spcPct val="0"/>
              </a:spcBef>
              <a:spcAft>
                <a:spcPct val="0"/>
              </a:spcAft>
              <a:defRPr sz="800" b="1" i="1" kern="1200">
                <a:solidFill>
                  <a:schemeClr val="tx1"/>
                </a:solidFill>
                <a:latin typeface="Arial" charset="0"/>
                <a:ea typeface="ＭＳ Ｐゴシック" pitchFamily="-3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5pPr>
            <a:lvl6pPr marL="2286000" algn="l" defTabSz="914400" rtl="0" eaLnBrk="1" latinLnBrk="0" hangingPunct="1">
              <a:defRPr sz="2400" kern="1200">
                <a:solidFill>
                  <a:schemeClr val="tx1"/>
                </a:solidFill>
                <a:latin typeface="Arial" charset="0"/>
                <a:ea typeface="ＭＳ Ｐゴシック" pitchFamily="-32" charset="-128"/>
                <a:cs typeface="+mn-cs"/>
              </a:defRPr>
            </a:lvl6pPr>
            <a:lvl7pPr marL="2743200" algn="l" defTabSz="914400" rtl="0" eaLnBrk="1" latinLnBrk="0" hangingPunct="1">
              <a:defRPr sz="2400" kern="1200">
                <a:solidFill>
                  <a:schemeClr val="tx1"/>
                </a:solidFill>
                <a:latin typeface="Arial" charset="0"/>
                <a:ea typeface="ＭＳ Ｐゴシック" pitchFamily="-32" charset="-128"/>
                <a:cs typeface="+mn-cs"/>
              </a:defRPr>
            </a:lvl7pPr>
            <a:lvl8pPr marL="3200400" algn="l" defTabSz="914400" rtl="0" eaLnBrk="1" latinLnBrk="0" hangingPunct="1">
              <a:defRPr sz="2400" kern="1200">
                <a:solidFill>
                  <a:schemeClr val="tx1"/>
                </a:solidFill>
                <a:latin typeface="Arial" charset="0"/>
                <a:ea typeface="ＭＳ Ｐゴシック" pitchFamily="-32" charset="-128"/>
                <a:cs typeface="+mn-cs"/>
              </a:defRPr>
            </a:lvl8pPr>
            <a:lvl9pPr marL="3657600" algn="l" defTabSz="914400" rtl="0" eaLnBrk="1" latinLnBrk="0" hangingPunct="1">
              <a:defRPr sz="2400" kern="1200">
                <a:solidFill>
                  <a:schemeClr val="tx1"/>
                </a:solidFill>
                <a:latin typeface="Arial" charset="0"/>
                <a:ea typeface="ＭＳ Ｐゴシック" pitchFamily="-32" charset="-128"/>
                <a:cs typeface="+mn-cs"/>
              </a:defRPr>
            </a:lvl9pPr>
          </a:lstStyle>
          <a:p>
            <a:pPr algn="r">
              <a:defRPr/>
            </a:pPr>
            <a:fld id="{8F33F5B5-9385-42FA-A1DF-5E432C1CE6F7}" type="slidenum">
              <a:rPr lang="fr-FR" altLang="fr-FR" sz="1050" smtClean="0">
                <a:solidFill>
                  <a:srgbClr val="0E376A"/>
                </a:solidFill>
                <a:latin typeface="+mn-lt"/>
              </a:rPr>
              <a:pPr algn="r">
                <a:defRPr/>
              </a:pPr>
              <a:t>‹N°›</a:t>
            </a:fld>
            <a:endParaRPr lang="fr-FR" altLang="fr-FR" sz="1050" dirty="0">
              <a:solidFill>
                <a:srgbClr val="0E376A"/>
              </a:solidFill>
              <a:latin typeface="+mn-lt"/>
            </a:endParaRPr>
          </a:p>
        </p:txBody>
      </p:sp>
    </p:spTree>
    <p:extLst>
      <p:ext uri="{BB962C8B-B14F-4D97-AF65-F5344CB8AC3E}">
        <p14:creationId xmlns:p14="http://schemas.microsoft.com/office/powerpoint/2010/main" val="351749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Rectangle 1"/>
          <p:cNvSpPr/>
          <p:nvPr userDrawn="1"/>
        </p:nvSpPr>
        <p:spPr>
          <a:xfrm>
            <a:off x="0" y="898946"/>
            <a:ext cx="12192000" cy="53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itre 1"/>
          <p:cNvSpPr>
            <a:spLocks noGrp="1"/>
          </p:cNvSpPr>
          <p:nvPr>
            <p:ph type="title" hasCustomPrompt="1"/>
          </p:nvPr>
        </p:nvSpPr>
        <p:spPr>
          <a:xfrm>
            <a:off x="564252" y="160485"/>
            <a:ext cx="10409420" cy="738461"/>
          </a:xfrm>
          <a:prstGeom prst="rect">
            <a:avLst/>
          </a:prstGeom>
        </p:spPr>
        <p:txBody>
          <a:bodyPr vert="horz" lIns="91440" tIns="45720" rIns="91440" bIns="45720" rtlCol="0" anchor="ctr">
            <a:normAutofit/>
          </a:bodyPr>
          <a:lstStyle>
            <a:lvl1pPr>
              <a:defRPr sz="2800">
                <a:latin typeface="Brandon Text Bold" panose="020B0803020203060203" pitchFamily="34" charset="0"/>
              </a:defRPr>
            </a:lvl1pPr>
          </a:lstStyle>
          <a:p>
            <a:r>
              <a:rPr lang="fr-FR" dirty="0"/>
              <a:t>MODIFIEZ LE STYLE DU TITRE</a:t>
            </a:r>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l="52272" t="29452" b="22581"/>
          <a:stretch/>
        </p:blipFill>
        <p:spPr>
          <a:xfrm>
            <a:off x="93561" y="-106682"/>
            <a:ext cx="377130" cy="4166618"/>
          </a:xfrm>
          <a:prstGeom prst="rect">
            <a:avLst/>
          </a:prstGeom>
        </p:spPr>
      </p:pic>
      <p:sp>
        <p:nvSpPr>
          <p:cNvPr id="6" name="Espace réservé du numéro de diapositive 7"/>
          <p:cNvSpPr txBox="1">
            <a:spLocks/>
          </p:cNvSpPr>
          <p:nvPr userDrawn="1"/>
        </p:nvSpPr>
        <p:spPr>
          <a:xfrm>
            <a:off x="9953267" y="6372646"/>
            <a:ext cx="539552" cy="276225"/>
          </a:xfrm>
          <a:prstGeom prst="rect">
            <a:avLst/>
          </a:prstGeom>
        </p:spPr>
        <p:txBody>
          <a:bodyPr/>
          <a:lstStyle>
            <a:defPPr>
              <a:defRPr lang="fr-FR"/>
            </a:defPPr>
            <a:lvl1pPr algn="l" rtl="0" eaLnBrk="0" fontAlgn="base" hangingPunct="0">
              <a:spcBef>
                <a:spcPct val="0"/>
              </a:spcBef>
              <a:spcAft>
                <a:spcPct val="0"/>
              </a:spcAft>
              <a:defRPr sz="800" b="1" i="1" kern="1200">
                <a:solidFill>
                  <a:schemeClr val="tx1"/>
                </a:solidFill>
                <a:latin typeface="Arial" charset="0"/>
                <a:ea typeface="ＭＳ Ｐゴシック" pitchFamily="-3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2" charset="-128"/>
                <a:cs typeface="+mn-cs"/>
              </a:defRPr>
            </a:lvl5pPr>
            <a:lvl6pPr marL="2286000" algn="l" defTabSz="914400" rtl="0" eaLnBrk="1" latinLnBrk="0" hangingPunct="1">
              <a:defRPr sz="2400" kern="1200">
                <a:solidFill>
                  <a:schemeClr val="tx1"/>
                </a:solidFill>
                <a:latin typeface="Arial" charset="0"/>
                <a:ea typeface="ＭＳ Ｐゴシック" pitchFamily="-32" charset="-128"/>
                <a:cs typeface="+mn-cs"/>
              </a:defRPr>
            </a:lvl6pPr>
            <a:lvl7pPr marL="2743200" algn="l" defTabSz="914400" rtl="0" eaLnBrk="1" latinLnBrk="0" hangingPunct="1">
              <a:defRPr sz="2400" kern="1200">
                <a:solidFill>
                  <a:schemeClr val="tx1"/>
                </a:solidFill>
                <a:latin typeface="Arial" charset="0"/>
                <a:ea typeface="ＭＳ Ｐゴシック" pitchFamily="-32" charset="-128"/>
                <a:cs typeface="+mn-cs"/>
              </a:defRPr>
            </a:lvl7pPr>
            <a:lvl8pPr marL="3200400" algn="l" defTabSz="914400" rtl="0" eaLnBrk="1" latinLnBrk="0" hangingPunct="1">
              <a:defRPr sz="2400" kern="1200">
                <a:solidFill>
                  <a:schemeClr val="tx1"/>
                </a:solidFill>
                <a:latin typeface="Arial" charset="0"/>
                <a:ea typeface="ＭＳ Ｐゴシック" pitchFamily="-32" charset="-128"/>
                <a:cs typeface="+mn-cs"/>
              </a:defRPr>
            </a:lvl8pPr>
            <a:lvl9pPr marL="3657600" algn="l" defTabSz="914400" rtl="0" eaLnBrk="1" latinLnBrk="0" hangingPunct="1">
              <a:defRPr sz="2400" kern="1200">
                <a:solidFill>
                  <a:schemeClr val="tx1"/>
                </a:solidFill>
                <a:latin typeface="Arial" charset="0"/>
                <a:ea typeface="ＭＳ Ｐゴシック" pitchFamily="-32" charset="-128"/>
                <a:cs typeface="+mn-cs"/>
              </a:defRPr>
            </a:lvl9pPr>
          </a:lstStyle>
          <a:p>
            <a:pPr algn="r">
              <a:defRPr/>
            </a:pPr>
            <a:fld id="{8F33F5B5-9385-42FA-A1DF-5E432C1CE6F7}" type="slidenum">
              <a:rPr lang="fr-FR" altLang="fr-FR" sz="1050" smtClean="0">
                <a:solidFill>
                  <a:srgbClr val="0E376A"/>
                </a:solidFill>
                <a:latin typeface="+mn-lt"/>
              </a:rPr>
              <a:pPr algn="r">
                <a:defRPr/>
              </a:pPr>
              <a:t>‹N°›</a:t>
            </a:fld>
            <a:endParaRPr lang="fr-FR" altLang="fr-FR" sz="1050" dirty="0">
              <a:solidFill>
                <a:srgbClr val="0E376A"/>
              </a:solidFill>
              <a:latin typeface="+mn-lt"/>
            </a:endParaRPr>
          </a:p>
        </p:txBody>
      </p:sp>
    </p:spTree>
    <p:extLst>
      <p:ext uri="{BB962C8B-B14F-4D97-AF65-F5344CB8AC3E}">
        <p14:creationId xmlns:p14="http://schemas.microsoft.com/office/powerpoint/2010/main" val="29813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6C309-8B2B-9665-2BA9-3C2ADE271A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F12A99-B795-CAE0-0734-36B79FC22FB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8F829E-DD4F-7605-2C1C-2DF565C12464}"/>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D390C3C4-6F5F-FBAD-A44F-8221CAEA45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1D7BC0-6219-D8AA-F89F-DB536DA15292}"/>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161997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7F5653-BD23-C88C-730D-A08ECFB1B35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BC7E1F0-F1D7-7317-D8BB-CD999899B5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148070F-1E0D-FE60-98D3-A7774930353D}"/>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BAD16FAC-8275-B8A5-3B70-ECF742D892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B57BDB-EBE5-18AC-DD85-673C90A73D69}"/>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301524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FB119-BC82-0930-C2E2-A5183031E3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84F0E9-32B7-DAB6-65FA-C499D9DC59B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E6E6885-01EF-64B6-69AF-81E59CAA774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950BC77-8605-B392-5E3F-0512D7BFE8A4}"/>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6" name="Espace réservé du pied de page 5">
            <a:extLst>
              <a:ext uri="{FF2B5EF4-FFF2-40B4-BE49-F238E27FC236}">
                <a16:creationId xmlns:a16="http://schemas.microsoft.com/office/drawing/2014/main" id="{F878E2DD-E802-FC66-EA6B-1B037D1D09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7D798C-C34C-24F7-BB6E-7348A2A67F7F}"/>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255510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F0065-201D-C75A-C0D0-D4C1E936A65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D433D06-1140-3F38-14C1-BCDB87782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47353DE-359A-47E7-6984-55EE3593295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DF209BA-C46B-F577-75FF-5B58FC26A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6E59834-3B93-FDEC-F034-FD93713CFDB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7E8C686-A7FB-2F4F-455D-30A1F6EF4E5E}"/>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8" name="Espace réservé du pied de page 7">
            <a:extLst>
              <a:ext uri="{FF2B5EF4-FFF2-40B4-BE49-F238E27FC236}">
                <a16:creationId xmlns:a16="http://schemas.microsoft.com/office/drawing/2014/main" id="{D516E541-422E-12B0-580B-12F2BC97563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F57ED97-8C94-D896-6969-6C64C78AEC11}"/>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376911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81251-307A-9E61-ABA7-075CB63F582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E5496F9-3ED4-1A99-EBCE-27C87EB6CE1E}"/>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36DE76C0-683F-6B0D-EC1A-DBCB0AE858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29AF5F2-EC29-8017-9FFB-1C78CD4DD7AA}"/>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161222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08EC369-328F-58A2-56A3-E2DDB31F391A}"/>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3" name="Espace réservé du pied de page 2">
            <a:extLst>
              <a:ext uri="{FF2B5EF4-FFF2-40B4-BE49-F238E27FC236}">
                <a16:creationId xmlns:a16="http://schemas.microsoft.com/office/drawing/2014/main" id="{DB4774BF-7C9D-954B-044E-3D0433FE93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BA61191-5172-4A6B-8061-C40270FF1FFB}"/>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356505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22BD-036A-806C-9EA0-0970277C96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262B839-5E07-75C5-E8A8-A19483B79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394560E-BCF0-91CD-2D5C-77A258E71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59D2BC-1299-BA79-07DC-3C799F3F647D}"/>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6" name="Espace réservé du pied de page 5">
            <a:extLst>
              <a:ext uri="{FF2B5EF4-FFF2-40B4-BE49-F238E27FC236}">
                <a16:creationId xmlns:a16="http://schemas.microsoft.com/office/drawing/2014/main" id="{CB15A210-14A7-CF7D-F09A-2AFA34DB33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B7C3C1-65BB-D5F7-44EA-97152DF63781}"/>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261478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27A2AD-A3DC-8D19-156D-8710342546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E29D091-CC4D-9269-3B54-07836BDEDF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25FBE6D-0BF9-9898-683F-AE703B518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2F110DD-1C42-71EF-4DD9-2AD3708A6E07}"/>
              </a:ext>
            </a:extLst>
          </p:cNvPr>
          <p:cNvSpPr>
            <a:spLocks noGrp="1"/>
          </p:cNvSpPr>
          <p:nvPr>
            <p:ph type="dt" sz="half" idx="10"/>
          </p:nvPr>
        </p:nvSpPr>
        <p:spPr/>
        <p:txBody>
          <a:bodyPr/>
          <a:lstStyle/>
          <a:p>
            <a:fld id="{EF15CE92-8E28-4486-9107-CE3A9A586675}" type="datetimeFigureOut">
              <a:rPr lang="fr-FR" smtClean="0"/>
              <a:t>12/05/2026</a:t>
            </a:fld>
            <a:endParaRPr lang="fr-FR"/>
          </a:p>
        </p:txBody>
      </p:sp>
      <p:sp>
        <p:nvSpPr>
          <p:cNvPr id="6" name="Espace réservé du pied de page 5">
            <a:extLst>
              <a:ext uri="{FF2B5EF4-FFF2-40B4-BE49-F238E27FC236}">
                <a16:creationId xmlns:a16="http://schemas.microsoft.com/office/drawing/2014/main" id="{0A790C51-5C82-0B7E-5665-A38F58A92B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B16576-76EC-92D9-A7E0-56659D9790FE}"/>
              </a:ext>
            </a:extLst>
          </p:cNvPr>
          <p:cNvSpPr>
            <a:spLocks noGrp="1"/>
          </p:cNvSpPr>
          <p:nvPr>
            <p:ph type="sldNum" sz="quarter" idx="12"/>
          </p:nvPr>
        </p:nvSpPr>
        <p:spPr/>
        <p:txBody>
          <a:bodyPr/>
          <a:lstStyle/>
          <a:p>
            <a:fld id="{ABB828C6-9852-4917-B9CD-7D23F131D544}" type="slidenum">
              <a:rPr lang="fr-FR" smtClean="0"/>
              <a:t>‹N°›</a:t>
            </a:fld>
            <a:endParaRPr lang="fr-FR"/>
          </a:p>
        </p:txBody>
      </p:sp>
    </p:spTree>
    <p:extLst>
      <p:ext uri="{BB962C8B-B14F-4D97-AF65-F5344CB8AC3E}">
        <p14:creationId xmlns:p14="http://schemas.microsoft.com/office/powerpoint/2010/main" val="71619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9C6D1CE-34C2-7698-0E76-E3D13E9A8A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946E2FD-2F83-C5DD-1993-065F67855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1E0BD7-AFF7-3AC3-5E92-7C90F6AE1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15CE92-8E28-4486-9107-CE3A9A586675}"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C383A191-BDA3-35EA-EB4C-E842F6448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C28ADD1-072A-B524-2E63-6F87A98000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B828C6-9852-4917-B9CD-7D23F131D544}" type="slidenum">
              <a:rPr lang="fr-FR" smtClean="0"/>
              <a:t>‹N°›</a:t>
            </a:fld>
            <a:endParaRPr lang="fr-FR"/>
          </a:p>
        </p:txBody>
      </p:sp>
    </p:spTree>
    <p:extLst>
      <p:ext uri="{BB962C8B-B14F-4D97-AF65-F5344CB8AC3E}">
        <p14:creationId xmlns:p14="http://schemas.microsoft.com/office/powerpoint/2010/main" val="3343285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392_955F9790.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6.xml"/><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wm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0.png"/><Relationship Id="rId2" Type="http://schemas.openxmlformats.org/officeDocument/2006/relationships/image" Target="../media/image90.png"/><Relationship Id="rId1" Type="http://schemas.openxmlformats.org/officeDocument/2006/relationships/slideLayout" Target="../slideLayouts/slideLayout16.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xml"/><Relationship Id="rId5" Type="http://schemas.openxmlformats.org/officeDocument/2006/relationships/image" Target="../media/image93.emf"/><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xml"/><Relationship Id="rId5" Type="http://schemas.openxmlformats.org/officeDocument/2006/relationships/image" Target="../media/image97.pn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xml"/><Relationship Id="rId5" Type="http://schemas.openxmlformats.org/officeDocument/2006/relationships/image" Target="../media/image98.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6.xml"/><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oleObject" Target="../embeddings/oleObject2.bin"/><Relationship Id="rId4" Type="http://schemas.openxmlformats.org/officeDocument/2006/relationships/image" Target="../media/image106.e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ECFA4B4-7204-74CA-F922-3F70E5705987}"/>
              </a:ext>
            </a:extLst>
          </p:cNvPr>
          <p:cNvPicPr>
            <a:picLocks noChangeAspect="1"/>
          </p:cNvPicPr>
          <p:nvPr/>
        </p:nvPicPr>
        <p:blipFill>
          <a:blip r:embed="rId2"/>
          <a:stretch>
            <a:fillRect/>
          </a:stretch>
        </p:blipFill>
        <p:spPr>
          <a:xfrm>
            <a:off x="741012" y="155790"/>
            <a:ext cx="3951700" cy="2932863"/>
          </a:xfrm>
          <a:prstGeom prst="rect">
            <a:avLst/>
          </a:prstGeom>
        </p:spPr>
      </p:pic>
      <p:sp>
        <p:nvSpPr>
          <p:cNvPr id="8" name="ZoneTexte 7">
            <a:extLst>
              <a:ext uri="{FF2B5EF4-FFF2-40B4-BE49-F238E27FC236}">
                <a16:creationId xmlns:a16="http://schemas.microsoft.com/office/drawing/2014/main" id="{2C38188C-B03D-AAA0-1A4F-127F033B8CF5}"/>
              </a:ext>
            </a:extLst>
          </p:cNvPr>
          <p:cNvSpPr txBox="1"/>
          <p:nvPr/>
        </p:nvSpPr>
        <p:spPr>
          <a:xfrm>
            <a:off x="2800161" y="3031675"/>
            <a:ext cx="5160651" cy="307777"/>
          </a:xfrm>
          <a:prstGeom prst="rect">
            <a:avLst/>
          </a:prstGeom>
          <a:noFill/>
        </p:spPr>
        <p:txBody>
          <a:bodyPr wrap="square">
            <a:spAutoFit/>
          </a:bodyPr>
          <a:lstStyle/>
          <a:p>
            <a:r>
              <a:rPr lang="fr-FR" sz="1400" dirty="0"/>
              <a:t>Quettreville-Sur-Sienne</a:t>
            </a:r>
          </a:p>
        </p:txBody>
      </p:sp>
      <p:sp>
        <p:nvSpPr>
          <p:cNvPr id="3" name="ZoneTexte 2">
            <a:extLst>
              <a:ext uri="{FF2B5EF4-FFF2-40B4-BE49-F238E27FC236}">
                <a16:creationId xmlns:a16="http://schemas.microsoft.com/office/drawing/2014/main" id="{F38F1B66-3049-415D-F02F-AEF8D63713E8}"/>
              </a:ext>
            </a:extLst>
          </p:cNvPr>
          <p:cNvSpPr txBox="1"/>
          <p:nvPr/>
        </p:nvSpPr>
        <p:spPr>
          <a:xfrm>
            <a:off x="80804" y="6391911"/>
            <a:ext cx="2247900" cy="369332"/>
          </a:xfrm>
          <a:prstGeom prst="rect">
            <a:avLst/>
          </a:prstGeom>
          <a:noFill/>
        </p:spPr>
        <p:txBody>
          <a:bodyPr wrap="square" rtlCol="0">
            <a:spAutoFit/>
          </a:bodyPr>
          <a:lstStyle/>
          <a:p>
            <a:r>
              <a:rPr lang="fr-FR" dirty="0"/>
              <a:t>29/01/2026</a:t>
            </a:r>
          </a:p>
        </p:txBody>
      </p:sp>
      <p:pic>
        <p:nvPicPr>
          <p:cNvPr id="7" name="Image 6">
            <a:extLst>
              <a:ext uri="{FF2B5EF4-FFF2-40B4-BE49-F238E27FC236}">
                <a16:creationId xmlns:a16="http://schemas.microsoft.com/office/drawing/2014/main" id="{4328C2AC-37E7-DC63-509E-CC14472C746F}"/>
              </a:ext>
            </a:extLst>
          </p:cNvPr>
          <p:cNvPicPr>
            <a:picLocks noChangeAspect="1"/>
          </p:cNvPicPr>
          <p:nvPr/>
        </p:nvPicPr>
        <p:blipFill>
          <a:blip r:embed="rId3"/>
          <a:stretch>
            <a:fillRect/>
          </a:stretch>
        </p:blipFill>
        <p:spPr>
          <a:xfrm>
            <a:off x="7488399" y="4969891"/>
            <a:ext cx="3913239" cy="1500673"/>
          </a:xfrm>
          <a:prstGeom prst="rect">
            <a:avLst/>
          </a:prstGeom>
        </p:spPr>
      </p:pic>
      <p:pic>
        <p:nvPicPr>
          <p:cNvPr id="10" name="Image 9">
            <a:extLst>
              <a:ext uri="{FF2B5EF4-FFF2-40B4-BE49-F238E27FC236}">
                <a16:creationId xmlns:a16="http://schemas.microsoft.com/office/drawing/2014/main" id="{4A4E8573-B2C6-CBBB-298D-D2D32B13C5AC}"/>
              </a:ext>
            </a:extLst>
          </p:cNvPr>
          <p:cNvPicPr>
            <a:picLocks noChangeAspect="1"/>
          </p:cNvPicPr>
          <p:nvPr/>
        </p:nvPicPr>
        <p:blipFill>
          <a:blip r:embed="rId4"/>
          <a:stretch>
            <a:fillRect/>
          </a:stretch>
        </p:blipFill>
        <p:spPr>
          <a:xfrm>
            <a:off x="11401638" y="5042778"/>
            <a:ext cx="733527" cy="766869"/>
          </a:xfrm>
          <a:prstGeom prst="rect">
            <a:avLst/>
          </a:prstGeom>
        </p:spPr>
      </p:pic>
      <p:pic>
        <p:nvPicPr>
          <p:cNvPr id="12" name="Image 11">
            <a:extLst>
              <a:ext uri="{FF2B5EF4-FFF2-40B4-BE49-F238E27FC236}">
                <a16:creationId xmlns:a16="http://schemas.microsoft.com/office/drawing/2014/main" id="{67862E6E-8EF8-74EF-A704-9E5082ACBDAC}"/>
              </a:ext>
            </a:extLst>
          </p:cNvPr>
          <p:cNvPicPr>
            <a:picLocks noChangeAspect="1"/>
          </p:cNvPicPr>
          <p:nvPr/>
        </p:nvPicPr>
        <p:blipFill>
          <a:blip r:embed="rId5"/>
          <a:stretch>
            <a:fillRect/>
          </a:stretch>
        </p:blipFill>
        <p:spPr>
          <a:xfrm>
            <a:off x="10226656" y="5809647"/>
            <a:ext cx="871659" cy="695422"/>
          </a:xfrm>
          <a:prstGeom prst="rect">
            <a:avLst/>
          </a:prstGeom>
        </p:spPr>
      </p:pic>
      <p:pic>
        <p:nvPicPr>
          <p:cNvPr id="14" name="Image 13">
            <a:extLst>
              <a:ext uri="{FF2B5EF4-FFF2-40B4-BE49-F238E27FC236}">
                <a16:creationId xmlns:a16="http://schemas.microsoft.com/office/drawing/2014/main" id="{14EE53F2-B052-80B2-7A3E-CD62CDF5D447}"/>
              </a:ext>
            </a:extLst>
          </p:cNvPr>
          <p:cNvPicPr>
            <a:picLocks noChangeAspect="1"/>
          </p:cNvPicPr>
          <p:nvPr/>
        </p:nvPicPr>
        <p:blipFill>
          <a:blip r:embed="rId6"/>
          <a:stretch>
            <a:fillRect/>
          </a:stretch>
        </p:blipFill>
        <p:spPr>
          <a:xfrm>
            <a:off x="8002258" y="4175882"/>
            <a:ext cx="3096057" cy="866896"/>
          </a:xfrm>
          <a:prstGeom prst="rect">
            <a:avLst/>
          </a:prstGeom>
        </p:spPr>
      </p:pic>
      <p:pic>
        <p:nvPicPr>
          <p:cNvPr id="16" name="Image 15">
            <a:extLst>
              <a:ext uri="{FF2B5EF4-FFF2-40B4-BE49-F238E27FC236}">
                <a16:creationId xmlns:a16="http://schemas.microsoft.com/office/drawing/2014/main" id="{B0C23A72-1EF1-282E-544D-CA463A27DF71}"/>
              </a:ext>
            </a:extLst>
          </p:cNvPr>
          <p:cNvPicPr>
            <a:picLocks noChangeAspect="1"/>
          </p:cNvPicPr>
          <p:nvPr/>
        </p:nvPicPr>
        <p:blipFill>
          <a:blip r:embed="rId7"/>
          <a:stretch>
            <a:fillRect/>
          </a:stretch>
        </p:blipFill>
        <p:spPr>
          <a:xfrm>
            <a:off x="11149190" y="5939152"/>
            <a:ext cx="985975" cy="452501"/>
          </a:xfrm>
          <a:prstGeom prst="rect">
            <a:avLst/>
          </a:prstGeom>
        </p:spPr>
      </p:pic>
      <p:pic>
        <p:nvPicPr>
          <p:cNvPr id="5" name="Image 4">
            <a:extLst>
              <a:ext uri="{FF2B5EF4-FFF2-40B4-BE49-F238E27FC236}">
                <a16:creationId xmlns:a16="http://schemas.microsoft.com/office/drawing/2014/main" id="{540B5AAA-E660-9784-936E-00A8C2909D1F}"/>
              </a:ext>
            </a:extLst>
          </p:cNvPr>
          <p:cNvPicPr>
            <a:picLocks noChangeAspect="1"/>
          </p:cNvPicPr>
          <p:nvPr/>
        </p:nvPicPr>
        <p:blipFill>
          <a:blip r:embed="rId8"/>
          <a:stretch>
            <a:fillRect/>
          </a:stretch>
        </p:blipFill>
        <p:spPr>
          <a:xfrm>
            <a:off x="6507904" y="1788185"/>
            <a:ext cx="2746980" cy="2440543"/>
          </a:xfrm>
          <a:prstGeom prst="rect">
            <a:avLst/>
          </a:prstGeom>
        </p:spPr>
      </p:pic>
      <p:sp>
        <p:nvSpPr>
          <p:cNvPr id="2" name="Titre 1">
            <a:extLst>
              <a:ext uri="{FF2B5EF4-FFF2-40B4-BE49-F238E27FC236}">
                <a16:creationId xmlns:a16="http://schemas.microsoft.com/office/drawing/2014/main" id="{FFB91218-195E-931B-7BB4-24936A141099}"/>
              </a:ext>
            </a:extLst>
          </p:cNvPr>
          <p:cNvSpPr>
            <a:spLocks noGrp="1"/>
          </p:cNvSpPr>
          <p:nvPr>
            <p:ph type="ctrTitle"/>
          </p:nvPr>
        </p:nvSpPr>
        <p:spPr>
          <a:xfrm>
            <a:off x="5029047" y="352931"/>
            <a:ext cx="5946421" cy="1648495"/>
          </a:xfrm>
        </p:spPr>
        <p:txBody>
          <a:bodyPr>
            <a:normAutofit fontScale="90000"/>
          </a:bodyPr>
          <a:lstStyle/>
          <a:p>
            <a:r>
              <a:rPr lang="fr-FR" dirty="0">
                <a:solidFill>
                  <a:srgbClr val="FFC000"/>
                </a:solidFill>
              </a:rPr>
              <a:t>SAGE CÔTIERS OUEST COTENTIN</a:t>
            </a:r>
            <a:br>
              <a:rPr lang="fr-FR" dirty="0">
                <a:solidFill>
                  <a:srgbClr val="FFC000"/>
                </a:solidFill>
              </a:rPr>
            </a:br>
            <a:r>
              <a:rPr lang="fr-FR" sz="1625" dirty="0">
                <a:solidFill>
                  <a:srgbClr val="FFC000"/>
                </a:solidFill>
              </a:rPr>
              <a:t>CLE du SAGE COC du 29/01/2026</a:t>
            </a:r>
          </a:p>
        </p:txBody>
      </p:sp>
      <p:sp>
        <p:nvSpPr>
          <p:cNvPr id="9" name="ZoneTexte 8">
            <a:extLst>
              <a:ext uri="{FF2B5EF4-FFF2-40B4-BE49-F238E27FC236}">
                <a16:creationId xmlns:a16="http://schemas.microsoft.com/office/drawing/2014/main" id="{F73B1BA6-C84E-1D79-0DE8-BB31261AD110}"/>
              </a:ext>
            </a:extLst>
          </p:cNvPr>
          <p:cNvSpPr txBox="1"/>
          <p:nvPr/>
        </p:nvSpPr>
        <p:spPr>
          <a:xfrm>
            <a:off x="1006044" y="3293732"/>
            <a:ext cx="6094476" cy="2677656"/>
          </a:xfrm>
          <a:prstGeom prst="rect">
            <a:avLst/>
          </a:prstGeom>
          <a:noFill/>
        </p:spPr>
        <p:txBody>
          <a:bodyPr wrap="square">
            <a:spAutoFit/>
          </a:bodyPr>
          <a:lstStyle/>
          <a:p>
            <a:pPr marL="342900" indent="-342900">
              <a:buAutoNum type="arabicParenR"/>
            </a:pPr>
            <a:r>
              <a:rPr lang="fr-FR" sz="1400" dirty="0">
                <a:solidFill>
                  <a:srgbClr val="0070C0"/>
                </a:solidFill>
              </a:rPr>
              <a:t>13h30 </a:t>
            </a:r>
            <a:r>
              <a:rPr lang="fr-FR" sz="1400" dirty="0"/>
              <a:t>Accueil café</a:t>
            </a:r>
          </a:p>
          <a:p>
            <a:pPr marL="342900" indent="-342900">
              <a:buAutoNum type="arabicParenR"/>
            </a:pPr>
            <a:r>
              <a:rPr lang="fr-FR" sz="1400" dirty="0">
                <a:solidFill>
                  <a:srgbClr val="0070C0"/>
                </a:solidFill>
              </a:rPr>
              <a:t>14h </a:t>
            </a:r>
            <a:r>
              <a:rPr lang="fr-FR" sz="1400" dirty="0"/>
              <a:t>Mot du Président </a:t>
            </a:r>
            <a:r>
              <a:rPr lang="fr-FR" sz="1400" dirty="0">
                <a:solidFill>
                  <a:srgbClr val="0070C0"/>
                </a:solidFill>
              </a:rPr>
              <a:t>: revu de 2025</a:t>
            </a:r>
          </a:p>
          <a:p>
            <a:pPr marL="342900" indent="-342900">
              <a:buFontTx/>
              <a:buAutoNum type="arabicParenR"/>
            </a:pPr>
            <a:r>
              <a:rPr lang="fr-FR" sz="1400" dirty="0">
                <a:solidFill>
                  <a:srgbClr val="0070C0"/>
                </a:solidFill>
              </a:rPr>
              <a:t>Règlement du SAGE </a:t>
            </a:r>
          </a:p>
          <a:p>
            <a:pPr marL="342900" indent="-342900">
              <a:buFontTx/>
              <a:buAutoNum type="arabicParenR"/>
            </a:pPr>
            <a:r>
              <a:rPr lang="fr-FR" sz="1400" dirty="0">
                <a:solidFill>
                  <a:srgbClr val="0070C0"/>
                </a:solidFill>
              </a:rPr>
              <a:t>EVP : validation par la CLE des Unités de gestions /station </a:t>
            </a:r>
            <a:r>
              <a:rPr lang="fr-FR" sz="1400" dirty="0" err="1">
                <a:solidFill>
                  <a:srgbClr val="0070C0"/>
                </a:solidFill>
              </a:rPr>
              <a:t>debit</a:t>
            </a:r>
            <a:r>
              <a:rPr lang="fr-FR" sz="1400" dirty="0">
                <a:solidFill>
                  <a:srgbClr val="0070C0"/>
                </a:solidFill>
              </a:rPr>
              <a:t> bio </a:t>
            </a:r>
          </a:p>
          <a:p>
            <a:pPr marL="342900" indent="-342900">
              <a:buFontTx/>
              <a:buAutoNum type="arabicParenR"/>
            </a:pPr>
            <a:r>
              <a:rPr lang="fr-FR" sz="1400" dirty="0" err="1">
                <a:solidFill>
                  <a:srgbClr val="0070C0"/>
                </a:solidFill>
              </a:rPr>
              <a:t>Departement</a:t>
            </a:r>
            <a:r>
              <a:rPr lang="fr-FR" sz="1400" dirty="0">
                <a:solidFill>
                  <a:srgbClr val="0070C0"/>
                </a:solidFill>
              </a:rPr>
              <a:t> : </a:t>
            </a:r>
            <a:r>
              <a:rPr lang="fr-FR" sz="1400" dirty="0" err="1">
                <a:solidFill>
                  <a:srgbClr val="0070C0"/>
                </a:solidFill>
              </a:rPr>
              <a:t>loic</a:t>
            </a:r>
            <a:r>
              <a:rPr lang="fr-FR" sz="1400" dirty="0">
                <a:solidFill>
                  <a:srgbClr val="0070C0"/>
                </a:solidFill>
              </a:rPr>
              <a:t> </a:t>
            </a:r>
            <a:r>
              <a:rPr lang="fr-FR" sz="1400" dirty="0" err="1">
                <a:solidFill>
                  <a:srgbClr val="0070C0"/>
                </a:solidFill>
              </a:rPr>
              <a:t>nogues</a:t>
            </a:r>
            <a:r>
              <a:rPr lang="fr-FR" sz="1400" dirty="0"/>
              <a:t> </a:t>
            </a:r>
          </a:p>
          <a:p>
            <a:pPr marL="342900" indent="-342900">
              <a:buFontTx/>
              <a:buAutoNum type="arabicParenR"/>
            </a:pPr>
            <a:r>
              <a:rPr lang="fr-FR" sz="1400" dirty="0">
                <a:solidFill>
                  <a:srgbClr val="0070C0"/>
                </a:solidFill>
              </a:rPr>
              <a:t>Etat des Masses d’eau : SDAGE 2022-2027 / 2028-2033 </a:t>
            </a:r>
          </a:p>
          <a:p>
            <a:pPr marL="342900" indent="-342900">
              <a:buFontTx/>
              <a:buAutoNum type="arabicParenR"/>
            </a:pPr>
            <a:r>
              <a:rPr lang="fr-FR" sz="1400" dirty="0"/>
              <a:t>Autorisation d’urbanisme : Loi sur l’eau/ parcours des dossiers. Dossiers apparus sur le bureau cette année </a:t>
            </a:r>
            <a:r>
              <a:rPr lang="fr-FR" sz="1400" dirty="0">
                <a:solidFill>
                  <a:srgbClr val="FF0000"/>
                </a:solidFill>
              </a:rPr>
              <a:t>5min</a:t>
            </a:r>
          </a:p>
          <a:p>
            <a:pPr marL="342900" indent="-342900">
              <a:buAutoNum type="arabicParenR"/>
            </a:pPr>
            <a:r>
              <a:rPr lang="fr-FR" sz="1400" dirty="0" err="1"/>
              <a:t>Conference</a:t>
            </a:r>
            <a:r>
              <a:rPr lang="fr-FR" sz="1400" dirty="0"/>
              <a:t> de Samuel Bonvoisin : 11 février </a:t>
            </a:r>
            <a:r>
              <a:rPr lang="fr-FR" sz="1400" dirty="0">
                <a:solidFill>
                  <a:srgbClr val="FF0000"/>
                </a:solidFill>
              </a:rPr>
              <a:t>5 min</a:t>
            </a:r>
          </a:p>
          <a:p>
            <a:pPr marL="342900" indent="-342900">
              <a:buAutoNum type="arabicParenR"/>
            </a:pPr>
            <a:r>
              <a:rPr lang="fr-FR" sz="1400" dirty="0">
                <a:solidFill>
                  <a:srgbClr val="0070C0"/>
                </a:solidFill>
              </a:rPr>
              <a:t>Pour terminer mot du président : acter d’une date de CLE pour élection du président et des VP en septembre . 5 min</a:t>
            </a:r>
          </a:p>
          <a:p>
            <a:pPr marL="342900" indent="-342900">
              <a:buAutoNum type="arabicParenR"/>
            </a:pPr>
            <a:r>
              <a:rPr lang="fr-FR" sz="1400" dirty="0">
                <a:solidFill>
                  <a:srgbClr val="FF0000"/>
                </a:solidFill>
              </a:rPr>
              <a:t>Fin 16h</a:t>
            </a:r>
          </a:p>
        </p:txBody>
      </p:sp>
    </p:spTree>
    <p:extLst>
      <p:ext uri="{BB962C8B-B14F-4D97-AF65-F5344CB8AC3E}">
        <p14:creationId xmlns:p14="http://schemas.microsoft.com/office/powerpoint/2010/main" val="322869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79352-9F75-B0EB-5938-D83B50B48A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8164BFF-81F8-8641-780F-BA803DE909FB}"/>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21831BAE-3243-03F5-9C05-AF903E870000}"/>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2" name="Espace réservé du contenu 2">
            <a:extLst>
              <a:ext uri="{FF2B5EF4-FFF2-40B4-BE49-F238E27FC236}">
                <a16:creationId xmlns:a16="http://schemas.microsoft.com/office/drawing/2014/main" id="{D758ECB7-3F37-37F1-FB50-5D7851774DDE}"/>
              </a:ext>
            </a:extLst>
          </p:cNvPr>
          <p:cNvSpPr>
            <a:spLocks noGrp="1"/>
          </p:cNvSpPr>
          <p:nvPr>
            <p:ph idx="1"/>
          </p:nvPr>
        </p:nvSpPr>
        <p:spPr>
          <a:xfrm>
            <a:off x="5825522" y="3030452"/>
            <a:ext cx="5490608" cy="3093324"/>
          </a:xfrm>
        </p:spPr>
        <p:txBody>
          <a:bodyPr>
            <a:noAutofit/>
          </a:bodyPr>
          <a:lstStyle/>
          <a:p>
            <a:pPr marL="0" indent="0">
              <a:buNone/>
            </a:pPr>
            <a:r>
              <a:rPr lang="fr-FR" sz="2000" b="1" dirty="0">
                <a:solidFill>
                  <a:srgbClr val="00B0F0"/>
                </a:solidFill>
              </a:rPr>
              <a:t>Pour rappel, le SAGE COC a été divisé en 2 lots dans les études :</a:t>
            </a:r>
          </a:p>
          <a:p>
            <a:pPr marL="0" indent="0">
              <a:buNone/>
            </a:pPr>
            <a:r>
              <a:rPr lang="fr-FR" sz="2000" b="1" dirty="0">
                <a:solidFill>
                  <a:srgbClr val="00B0F0"/>
                </a:solidFill>
              </a:rPr>
              <a:t>Lot 2</a:t>
            </a:r>
            <a:r>
              <a:rPr lang="fr-FR" sz="2000" dirty="0"/>
              <a:t> de l’étude : Partie Nord du SAGE COC et SAGE Douve-</a:t>
            </a:r>
            <a:r>
              <a:rPr lang="fr-FR" sz="2000" dirty="0" err="1"/>
              <a:t>Taute</a:t>
            </a:r>
            <a:endParaRPr lang="fr-FR" sz="2000" dirty="0"/>
          </a:p>
          <a:p>
            <a:pPr marL="0" indent="0">
              <a:buNone/>
            </a:pPr>
            <a:r>
              <a:rPr lang="fr-FR" sz="2000" b="1" dirty="0">
                <a:solidFill>
                  <a:srgbClr val="00B0F0"/>
                </a:solidFill>
              </a:rPr>
              <a:t>Lot 3 </a:t>
            </a:r>
            <a:r>
              <a:rPr lang="fr-FR" sz="2000" dirty="0"/>
              <a:t>de l’étude : Partie Sud (BV de la Sienne) et SAGE de la Vire</a:t>
            </a:r>
          </a:p>
          <a:p>
            <a:pPr marL="0" indent="0">
              <a:buNone/>
            </a:pPr>
            <a:endParaRPr lang="fr-FR" sz="1400" dirty="0"/>
          </a:p>
        </p:txBody>
      </p:sp>
      <p:pic>
        <p:nvPicPr>
          <p:cNvPr id="3" name="Image 2">
            <a:extLst>
              <a:ext uri="{FF2B5EF4-FFF2-40B4-BE49-F238E27FC236}">
                <a16:creationId xmlns:a16="http://schemas.microsoft.com/office/drawing/2014/main" id="{A1AFF7DE-4C69-6893-6F6D-4876F2EDA95D}"/>
              </a:ext>
            </a:extLst>
          </p:cNvPr>
          <p:cNvPicPr>
            <a:picLocks noChangeAspect="1"/>
          </p:cNvPicPr>
          <p:nvPr/>
        </p:nvPicPr>
        <p:blipFill>
          <a:blip r:embed="rId3"/>
          <a:stretch>
            <a:fillRect/>
          </a:stretch>
        </p:blipFill>
        <p:spPr>
          <a:xfrm>
            <a:off x="1070224" y="396433"/>
            <a:ext cx="4518283" cy="6122975"/>
          </a:xfrm>
          <a:prstGeom prst="rect">
            <a:avLst/>
          </a:prstGeom>
        </p:spPr>
      </p:pic>
      <p:sp>
        <p:nvSpPr>
          <p:cNvPr id="5" name="Titre 1">
            <a:extLst>
              <a:ext uri="{FF2B5EF4-FFF2-40B4-BE49-F238E27FC236}">
                <a16:creationId xmlns:a16="http://schemas.microsoft.com/office/drawing/2014/main" id="{14A5E74E-F1E9-3887-83BC-EDBB02426BA9}"/>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Etudes Volumes Prélevables</a:t>
            </a:r>
            <a:endParaRPr lang="fr-FR" sz="2000" dirty="0">
              <a:latin typeface="Arial"/>
              <a:cs typeface="Arial"/>
            </a:endParaRPr>
          </a:p>
        </p:txBody>
      </p:sp>
      <p:pic>
        <p:nvPicPr>
          <p:cNvPr id="7" name="Image 6" descr="Une image contenant texte, Police, logo, Graphique&#10;&#10;Le contenu généré par l’IA peut être incorrect.">
            <a:extLst>
              <a:ext uri="{FF2B5EF4-FFF2-40B4-BE49-F238E27FC236}">
                <a16:creationId xmlns:a16="http://schemas.microsoft.com/office/drawing/2014/main" id="{1A3B91B7-F880-C1CE-1226-5B7C5D4F9F60}"/>
              </a:ext>
            </a:extLst>
          </p:cNvPr>
          <p:cNvPicPr>
            <a:picLocks noChangeAspect="1"/>
          </p:cNvPicPr>
          <p:nvPr/>
        </p:nvPicPr>
        <p:blipFill>
          <a:blip r:embed="rId4"/>
          <a:stretch>
            <a:fillRect/>
          </a:stretch>
        </p:blipFill>
        <p:spPr>
          <a:xfrm>
            <a:off x="9216535" y="5603049"/>
            <a:ext cx="1747282" cy="598517"/>
          </a:xfrm>
          <a:prstGeom prst="rect">
            <a:avLst/>
          </a:prstGeom>
        </p:spPr>
      </p:pic>
      <p:pic>
        <p:nvPicPr>
          <p:cNvPr id="17" name="Image 16" descr="Une image contenant texte, logo, Police, Graphique&#10;&#10;Le contenu généré par l’IA peut être incorrect.">
            <a:extLst>
              <a:ext uri="{FF2B5EF4-FFF2-40B4-BE49-F238E27FC236}">
                <a16:creationId xmlns:a16="http://schemas.microsoft.com/office/drawing/2014/main" id="{99B79CC1-FF44-3BFC-D6BB-65F6185A844C}"/>
              </a:ext>
            </a:extLst>
          </p:cNvPr>
          <p:cNvPicPr>
            <a:picLocks noChangeAspect="1"/>
          </p:cNvPicPr>
          <p:nvPr/>
        </p:nvPicPr>
        <p:blipFill>
          <a:blip r:embed="rId5"/>
          <a:stretch>
            <a:fillRect/>
          </a:stretch>
        </p:blipFill>
        <p:spPr>
          <a:xfrm>
            <a:off x="7383593" y="5507098"/>
            <a:ext cx="876422" cy="733527"/>
          </a:xfrm>
          <a:prstGeom prst="rect">
            <a:avLst/>
          </a:prstGeom>
        </p:spPr>
      </p:pic>
      <p:pic>
        <p:nvPicPr>
          <p:cNvPr id="18" name="Image 17">
            <a:extLst>
              <a:ext uri="{FF2B5EF4-FFF2-40B4-BE49-F238E27FC236}">
                <a16:creationId xmlns:a16="http://schemas.microsoft.com/office/drawing/2014/main" id="{B2304294-A344-44AC-EA0D-F7AD6FC8247D}"/>
              </a:ext>
            </a:extLst>
          </p:cNvPr>
          <p:cNvPicPr>
            <a:picLocks noChangeAspect="1"/>
          </p:cNvPicPr>
          <p:nvPr/>
        </p:nvPicPr>
        <p:blipFill>
          <a:blip r:embed="rId6"/>
          <a:stretch>
            <a:fillRect/>
          </a:stretch>
        </p:blipFill>
        <p:spPr>
          <a:xfrm>
            <a:off x="5917682" y="5575502"/>
            <a:ext cx="1300216" cy="596718"/>
          </a:xfrm>
          <a:prstGeom prst="rect">
            <a:avLst/>
          </a:prstGeom>
        </p:spPr>
      </p:pic>
      <p:sp>
        <p:nvSpPr>
          <p:cNvPr id="19" name="ZoneTexte 18">
            <a:extLst>
              <a:ext uri="{FF2B5EF4-FFF2-40B4-BE49-F238E27FC236}">
                <a16:creationId xmlns:a16="http://schemas.microsoft.com/office/drawing/2014/main" id="{52799D39-627D-2F46-D07A-B8F4840DA826}"/>
              </a:ext>
            </a:extLst>
          </p:cNvPr>
          <p:cNvSpPr txBox="1"/>
          <p:nvPr/>
        </p:nvSpPr>
        <p:spPr>
          <a:xfrm>
            <a:off x="9185841" y="5346869"/>
            <a:ext cx="1475223" cy="307777"/>
          </a:xfrm>
          <a:prstGeom prst="rect">
            <a:avLst/>
          </a:prstGeom>
          <a:noFill/>
        </p:spPr>
        <p:txBody>
          <a:bodyPr wrap="square" rtlCol="0">
            <a:spAutoFit/>
          </a:bodyPr>
          <a:lstStyle/>
          <a:p>
            <a:r>
              <a:rPr lang="fr-FR" sz="1400" b="1" dirty="0"/>
              <a:t>Financeur :</a:t>
            </a:r>
          </a:p>
        </p:txBody>
      </p:sp>
      <p:sp>
        <p:nvSpPr>
          <p:cNvPr id="20" name="ZoneTexte 19">
            <a:extLst>
              <a:ext uri="{FF2B5EF4-FFF2-40B4-BE49-F238E27FC236}">
                <a16:creationId xmlns:a16="http://schemas.microsoft.com/office/drawing/2014/main" id="{ED071068-5B46-CB7C-F7EC-E7549DD22516}"/>
              </a:ext>
            </a:extLst>
          </p:cNvPr>
          <p:cNvSpPr txBox="1"/>
          <p:nvPr/>
        </p:nvSpPr>
        <p:spPr>
          <a:xfrm>
            <a:off x="5825522" y="5310505"/>
            <a:ext cx="2025961" cy="307777"/>
          </a:xfrm>
          <a:prstGeom prst="rect">
            <a:avLst/>
          </a:prstGeom>
          <a:noFill/>
        </p:spPr>
        <p:txBody>
          <a:bodyPr wrap="square" rtlCol="0">
            <a:spAutoFit/>
          </a:bodyPr>
          <a:lstStyle/>
          <a:p>
            <a:r>
              <a:rPr lang="fr-FR" sz="1400" b="1" dirty="0"/>
              <a:t>Maitrise d’ouvrage :</a:t>
            </a:r>
          </a:p>
        </p:txBody>
      </p:sp>
      <p:sp>
        <p:nvSpPr>
          <p:cNvPr id="13" name="ZoneTexte 12">
            <a:extLst>
              <a:ext uri="{FF2B5EF4-FFF2-40B4-BE49-F238E27FC236}">
                <a16:creationId xmlns:a16="http://schemas.microsoft.com/office/drawing/2014/main" id="{4A73797B-92B0-20C3-FA5E-16D02C1FBD5D}"/>
              </a:ext>
            </a:extLst>
          </p:cNvPr>
          <p:cNvSpPr txBox="1"/>
          <p:nvPr/>
        </p:nvSpPr>
        <p:spPr>
          <a:xfrm>
            <a:off x="6268476" y="986772"/>
            <a:ext cx="4604700" cy="1923604"/>
          </a:xfrm>
          <a:prstGeom prst="rect">
            <a:avLst/>
          </a:prstGeom>
          <a:solidFill>
            <a:schemeClr val="accent3">
              <a:lumMod val="20000"/>
              <a:lumOff val="80000"/>
            </a:schemeClr>
          </a:solidFill>
        </p:spPr>
        <p:txBody>
          <a:bodyPr wrap="square">
            <a:spAutoFit/>
          </a:bodyPr>
          <a:lstStyle/>
          <a:p>
            <a:pPr algn="just">
              <a:spcAft>
                <a:spcPts val="600"/>
              </a:spcAft>
            </a:pPr>
            <a:r>
              <a:rPr lang="fr-FR" b="1" u="sng" dirty="0">
                <a:solidFill>
                  <a:schemeClr val="accent2"/>
                </a:solidFill>
              </a:rPr>
              <a:t>Qu’est ce qu’un volume prélevable ?</a:t>
            </a:r>
          </a:p>
          <a:p>
            <a:pPr algn="just">
              <a:spcAft>
                <a:spcPts val="600"/>
              </a:spcAft>
            </a:pPr>
            <a:r>
              <a:rPr lang="fr-FR" sz="1600" dirty="0">
                <a:solidFill>
                  <a:schemeClr val="accent3">
                    <a:lumMod val="50000"/>
                  </a:schemeClr>
                </a:solidFill>
              </a:rPr>
              <a:t>Un volume prélevable s’entend comme </a:t>
            </a:r>
            <a:r>
              <a:rPr lang="fr-FR" sz="1600" b="1" dirty="0">
                <a:solidFill>
                  <a:schemeClr val="accent3">
                    <a:lumMod val="50000"/>
                  </a:schemeClr>
                </a:solidFill>
              </a:rPr>
              <a:t>le volume que le milieu est capable de fournir dans des </a:t>
            </a:r>
            <a:r>
              <a:rPr lang="fr-FR" sz="1600" b="1" u="sng" dirty="0">
                <a:solidFill>
                  <a:schemeClr val="accent3">
                    <a:lumMod val="50000"/>
                  </a:schemeClr>
                </a:solidFill>
              </a:rPr>
              <a:t>conditions écologiques satisfaisantes</a:t>
            </a:r>
            <a:r>
              <a:rPr lang="fr-FR" sz="1600" b="1" dirty="0">
                <a:solidFill>
                  <a:schemeClr val="accent3">
                    <a:lumMod val="50000"/>
                  </a:schemeClr>
                </a:solidFill>
              </a:rPr>
              <a:t> pour satisfaire l’ensemble des usages </a:t>
            </a:r>
            <a:r>
              <a:rPr lang="fr-FR" sz="1600" b="1" u="sng" dirty="0">
                <a:solidFill>
                  <a:schemeClr val="accent3">
                    <a:lumMod val="50000"/>
                  </a:schemeClr>
                </a:solidFill>
              </a:rPr>
              <a:t>8 années sur 10</a:t>
            </a:r>
            <a:r>
              <a:rPr lang="fr-FR" sz="1600" b="1" dirty="0">
                <a:solidFill>
                  <a:schemeClr val="accent3">
                    <a:lumMod val="50000"/>
                  </a:schemeClr>
                </a:solidFill>
              </a:rPr>
              <a:t> </a:t>
            </a:r>
            <a:r>
              <a:rPr lang="fr-FR" sz="1600" dirty="0">
                <a:solidFill>
                  <a:schemeClr val="accent3">
                    <a:lumMod val="50000"/>
                  </a:schemeClr>
                </a:solidFill>
              </a:rPr>
              <a:t>ou respectant l’équilibre quantitatif d’une masse d’eau</a:t>
            </a:r>
          </a:p>
        </p:txBody>
      </p:sp>
    </p:spTree>
    <p:extLst>
      <p:ext uri="{BB962C8B-B14F-4D97-AF65-F5344CB8AC3E}">
        <p14:creationId xmlns:p14="http://schemas.microsoft.com/office/powerpoint/2010/main" val="135586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88FE-880A-5624-D4EB-18BB89A87A7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D15FCDF-437D-EAFE-BE23-0B3C986F3238}"/>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1E024CF5-23B7-BD7F-E14E-0B0AD20337DA}"/>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10" name="Titre 1">
            <a:extLst>
              <a:ext uri="{FF2B5EF4-FFF2-40B4-BE49-F238E27FC236}">
                <a16:creationId xmlns:a16="http://schemas.microsoft.com/office/drawing/2014/main" id="{D6B97DF2-140F-B35C-9F9E-345A402D8DB8}"/>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Etudes Volumes Prélevables (EVP)</a:t>
            </a:r>
            <a:endParaRPr lang="fr-FR" sz="2000" dirty="0">
              <a:latin typeface="Arial"/>
              <a:cs typeface="Arial"/>
            </a:endParaRPr>
          </a:p>
        </p:txBody>
      </p:sp>
      <p:pic>
        <p:nvPicPr>
          <p:cNvPr id="3" name="Image 2">
            <a:extLst>
              <a:ext uri="{FF2B5EF4-FFF2-40B4-BE49-F238E27FC236}">
                <a16:creationId xmlns:a16="http://schemas.microsoft.com/office/drawing/2014/main" id="{A30FF0DF-7740-A914-3C87-6362ADE203BE}"/>
              </a:ext>
            </a:extLst>
          </p:cNvPr>
          <p:cNvPicPr>
            <a:picLocks noChangeAspect="1"/>
          </p:cNvPicPr>
          <p:nvPr/>
        </p:nvPicPr>
        <p:blipFill>
          <a:blip r:embed="rId3"/>
          <a:stretch>
            <a:fillRect/>
          </a:stretch>
        </p:blipFill>
        <p:spPr>
          <a:xfrm>
            <a:off x="6781360" y="1126163"/>
            <a:ext cx="5263950" cy="3491341"/>
          </a:xfrm>
          <a:prstGeom prst="rect">
            <a:avLst/>
          </a:prstGeom>
        </p:spPr>
      </p:pic>
      <p:sp>
        <p:nvSpPr>
          <p:cNvPr id="12" name="ZoneTexte 11">
            <a:extLst>
              <a:ext uri="{FF2B5EF4-FFF2-40B4-BE49-F238E27FC236}">
                <a16:creationId xmlns:a16="http://schemas.microsoft.com/office/drawing/2014/main" id="{9580B19A-93DE-604F-4A4C-1C79DBCCC17F}"/>
              </a:ext>
            </a:extLst>
          </p:cNvPr>
          <p:cNvSpPr txBox="1"/>
          <p:nvPr/>
        </p:nvSpPr>
        <p:spPr>
          <a:xfrm>
            <a:off x="191766" y="1499592"/>
            <a:ext cx="6303279" cy="5355312"/>
          </a:xfrm>
          <a:prstGeom prst="rect">
            <a:avLst/>
          </a:prstGeom>
          <a:noFill/>
        </p:spPr>
        <p:txBody>
          <a:bodyPr wrap="square">
            <a:spAutoFit/>
          </a:bodyPr>
          <a:lstStyle/>
          <a:p>
            <a:pPr marL="685800" indent="-685800" algn="just">
              <a:buFont typeface="Wingdings" panose="05000000000000000000" pitchFamily="2" charset="2"/>
              <a:buChar char="Ø"/>
            </a:pPr>
            <a:r>
              <a:rPr lang="fr-FR" sz="1800" b="1" dirty="0">
                <a:solidFill>
                  <a:srgbClr val="0070C0"/>
                </a:solidFill>
                <a:effectLst/>
                <a:cs typeface="Arial" panose="020B0604020202020204" pitchFamily="34" charset="0"/>
              </a:rPr>
              <a:t>L’EVP</a:t>
            </a:r>
            <a:r>
              <a:rPr lang="fr-FR" sz="1800" dirty="0">
                <a:effectLst/>
                <a:cs typeface="Arial" panose="020B0604020202020204" pitchFamily="34" charset="0"/>
              </a:rPr>
              <a:t> a pour but de répondre aux </a:t>
            </a:r>
            <a:r>
              <a:rPr lang="fr-FR" sz="1800" dirty="0">
                <a:solidFill>
                  <a:schemeClr val="accent5"/>
                </a:solidFill>
                <a:effectLst/>
                <a:cs typeface="Arial" panose="020B0604020202020204" pitchFamily="34" charset="0"/>
              </a:rPr>
              <a:t>objectifs de bon état des eaux</a:t>
            </a:r>
            <a:r>
              <a:rPr lang="fr-FR" sz="1800" dirty="0">
                <a:effectLst/>
                <a:cs typeface="Arial" panose="020B0604020202020204" pitchFamily="34" charset="0"/>
              </a:rPr>
              <a:t> et de </a:t>
            </a:r>
            <a:r>
              <a:rPr lang="fr-FR" sz="1800" dirty="0">
                <a:solidFill>
                  <a:schemeClr val="accent5"/>
                </a:solidFill>
                <a:effectLst/>
                <a:cs typeface="Arial" panose="020B0604020202020204" pitchFamily="34" charset="0"/>
              </a:rPr>
              <a:t>réduire les déficits quantitatifs ;</a:t>
            </a:r>
          </a:p>
          <a:p>
            <a:pPr marL="685800" indent="-685800" algn="just">
              <a:buFont typeface="Wingdings" panose="05000000000000000000" pitchFamily="2" charset="2"/>
              <a:buChar char="Ø"/>
            </a:pPr>
            <a:endParaRPr lang="fr-FR" sz="1800" dirty="0">
              <a:effectLst/>
              <a:cs typeface="Arial" panose="020B0604020202020204" pitchFamily="34" charset="0"/>
            </a:endParaRPr>
          </a:p>
          <a:p>
            <a:pPr marL="685800" indent="-685800" algn="just">
              <a:buFont typeface="Wingdings" panose="05000000000000000000" pitchFamily="2" charset="2"/>
              <a:buChar char="Ø"/>
            </a:pPr>
            <a:r>
              <a:rPr lang="fr-FR" dirty="0">
                <a:cs typeface="Arial" panose="020B0604020202020204" pitchFamily="34" charset="0"/>
              </a:rPr>
              <a:t>Elle </a:t>
            </a:r>
            <a:r>
              <a:rPr lang="fr-FR" dirty="0">
                <a:solidFill>
                  <a:schemeClr val="accent5"/>
                </a:solidFill>
                <a:cs typeface="Arial" panose="020B0604020202020204" pitchFamily="34" charset="0"/>
              </a:rPr>
              <a:t>intègre les méthodes et connaissances disponibles</a:t>
            </a:r>
            <a:r>
              <a:rPr lang="fr-FR" dirty="0">
                <a:cs typeface="Arial" panose="020B0604020202020204" pitchFamily="34" charset="0"/>
              </a:rPr>
              <a:t> notamment sur les besoins des milieux aquatiques et le climat ;</a:t>
            </a:r>
          </a:p>
          <a:p>
            <a:pPr marL="685800" indent="-685800" algn="just">
              <a:buFont typeface="Wingdings" panose="05000000000000000000" pitchFamily="2" charset="2"/>
              <a:buChar char="Ø"/>
            </a:pPr>
            <a:endParaRPr lang="fr-FR" dirty="0">
              <a:cs typeface="Arial" panose="020B0604020202020204" pitchFamily="34" charset="0"/>
            </a:endParaRPr>
          </a:p>
          <a:p>
            <a:pPr marL="685800" indent="-685800" algn="just">
              <a:buFont typeface="Wingdings" panose="05000000000000000000" pitchFamily="2" charset="2"/>
              <a:buChar char="Ø"/>
            </a:pPr>
            <a:r>
              <a:rPr lang="fr-FR" dirty="0">
                <a:cs typeface="Arial" panose="020B0604020202020204" pitchFamily="34" charset="0"/>
              </a:rPr>
              <a:t>Elle </a:t>
            </a:r>
            <a:r>
              <a:rPr lang="fr-FR" b="1" dirty="0">
                <a:solidFill>
                  <a:schemeClr val="accent5"/>
                </a:solidFill>
                <a:cs typeface="Arial" panose="020B0604020202020204" pitchFamily="34" charset="0"/>
              </a:rPr>
              <a:t>aide à la définition des volumes prélevables </a:t>
            </a:r>
            <a:r>
              <a:rPr lang="fr-FR" dirty="0">
                <a:cs typeface="Arial" panose="020B0604020202020204" pitchFamily="34" charset="0"/>
              </a:rPr>
              <a:t>par une analyse croisée de la </a:t>
            </a:r>
            <a:r>
              <a:rPr lang="fr-FR" dirty="0">
                <a:solidFill>
                  <a:srgbClr val="0070C0"/>
                </a:solidFill>
                <a:cs typeface="Arial" panose="020B0604020202020204" pitchFamily="34" charset="0"/>
              </a:rPr>
              <a:t>ressource disponible </a:t>
            </a:r>
            <a:r>
              <a:rPr lang="fr-FR" dirty="0">
                <a:cs typeface="Arial" panose="020B0604020202020204" pitchFamily="34" charset="0"/>
              </a:rPr>
              <a:t>sur le territoire, des </a:t>
            </a:r>
            <a:r>
              <a:rPr lang="fr-FR" dirty="0">
                <a:solidFill>
                  <a:schemeClr val="accent6"/>
                </a:solidFill>
                <a:cs typeface="Arial" panose="020B0604020202020204" pitchFamily="34" charset="0"/>
              </a:rPr>
              <a:t>besoins des milieux </a:t>
            </a:r>
            <a:r>
              <a:rPr lang="fr-FR" dirty="0">
                <a:cs typeface="Arial" panose="020B0604020202020204" pitchFamily="34" charset="0"/>
              </a:rPr>
              <a:t>et des </a:t>
            </a:r>
            <a:r>
              <a:rPr lang="fr-FR" dirty="0">
                <a:solidFill>
                  <a:schemeClr val="accent2"/>
                </a:solidFill>
                <a:cs typeface="Arial" panose="020B0604020202020204" pitchFamily="34" charset="0"/>
              </a:rPr>
              <a:t>usages existants</a:t>
            </a:r>
            <a:r>
              <a:rPr lang="fr-FR" dirty="0">
                <a:cs typeface="Arial" panose="020B0604020202020204" pitchFamily="34" charset="0"/>
              </a:rPr>
              <a:t> afin </a:t>
            </a:r>
            <a:r>
              <a:rPr lang="fr-FR" dirty="0">
                <a:solidFill>
                  <a:schemeClr val="accent5"/>
                </a:solidFill>
                <a:cs typeface="Arial" panose="020B0604020202020204" pitchFamily="34" charset="0"/>
              </a:rPr>
              <a:t>d’établir des scénarios </a:t>
            </a:r>
            <a:r>
              <a:rPr lang="fr-FR" dirty="0">
                <a:cs typeface="Arial" panose="020B0604020202020204" pitchFamily="34" charset="0"/>
              </a:rPr>
              <a:t>en prenant en compte le </a:t>
            </a:r>
            <a:r>
              <a:rPr lang="fr-FR" dirty="0">
                <a:solidFill>
                  <a:srgbClr val="FF0000"/>
                </a:solidFill>
                <a:cs typeface="Arial" panose="020B0604020202020204" pitchFamily="34" charset="0"/>
              </a:rPr>
              <a:t>réchauffement climatique </a:t>
            </a:r>
            <a:r>
              <a:rPr lang="fr-FR" dirty="0">
                <a:cs typeface="Arial" panose="020B0604020202020204" pitchFamily="34" charset="0"/>
              </a:rPr>
              <a:t>et analyser leurs impacts</a:t>
            </a:r>
          </a:p>
          <a:p>
            <a:pPr marL="685800" indent="-685800" algn="just">
              <a:buFont typeface="Wingdings" panose="05000000000000000000" pitchFamily="2" charset="2"/>
              <a:buChar char="Ø"/>
            </a:pPr>
            <a:endParaRPr lang="fr-FR" dirty="0">
              <a:cs typeface="Arial" panose="020B0604020202020204" pitchFamily="34" charset="0"/>
            </a:endParaRPr>
          </a:p>
          <a:p>
            <a:pPr marL="685800" indent="-685800" algn="just">
              <a:buFont typeface="Wingdings" panose="05000000000000000000" pitchFamily="2" charset="2"/>
              <a:buChar char="Ø"/>
            </a:pPr>
            <a:r>
              <a:rPr lang="fr-FR" b="1" dirty="0">
                <a:solidFill>
                  <a:schemeClr val="accent4"/>
                </a:solidFill>
                <a:cs typeface="Arial" panose="020B0604020202020204" pitchFamily="34" charset="0"/>
              </a:rPr>
              <a:t>Enfin, elle permet de décider du partage de l’eau et l’inscrire dans les </a:t>
            </a:r>
            <a:r>
              <a:rPr lang="fr-FR" b="1" dirty="0" err="1">
                <a:solidFill>
                  <a:schemeClr val="accent4"/>
                </a:solidFill>
                <a:cs typeface="Arial" panose="020B0604020202020204" pitchFamily="34" charset="0"/>
              </a:rPr>
              <a:t>SAGEs</a:t>
            </a:r>
            <a:endParaRPr lang="fr-FR" b="1" dirty="0">
              <a:solidFill>
                <a:schemeClr val="accent4"/>
              </a:solidFill>
              <a:cs typeface="Arial" panose="020B0604020202020204" pitchFamily="34" charset="0"/>
            </a:endParaRPr>
          </a:p>
          <a:p>
            <a:pPr marL="685800" indent="-685800" algn="just">
              <a:buFont typeface="Wingdings" panose="05000000000000000000" pitchFamily="2" charset="2"/>
              <a:buChar char="Ø"/>
            </a:pPr>
            <a:endParaRPr lang="fr-FR" b="1" dirty="0">
              <a:latin typeface="Arial" panose="020B0604020202020204" pitchFamily="34" charset="0"/>
              <a:cs typeface="Arial" panose="020B0604020202020204" pitchFamily="34" charset="0"/>
            </a:endParaRPr>
          </a:p>
          <a:p>
            <a:pPr marL="685800" indent="-685800" algn="just">
              <a:buFont typeface="Wingdings" panose="05000000000000000000" pitchFamily="2" charset="2"/>
              <a:buChar char="Ø"/>
            </a:pPr>
            <a:endParaRPr lang="fr-FR" b="1" dirty="0">
              <a:latin typeface="Arial" panose="020B0604020202020204" pitchFamily="34" charset="0"/>
              <a:cs typeface="Arial" panose="020B0604020202020204" pitchFamily="34" charset="0"/>
            </a:endParaRPr>
          </a:p>
          <a:p>
            <a:pPr marL="685800" indent="-685800" algn="just">
              <a:buFont typeface="Wingdings" panose="05000000000000000000" pitchFamily="2" charset="2"/>
              <a:buChar char="Ø"/>
            </a:pPr>
            <a:endParaRPr lang="fr-FR" sz="1800" dirty="0">
              <a:effectLs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B2F93ACA-5BB7-9618-2378-91A075512DE9}"/>
              </a:ext>
            </a:extLst>
          </p:cNvPr>
          <p:cNvSpPr txBox="1"/>
          <p:nvPr/>
        </p:nvSpPr>
        <p:spPr>
          <a:xfrm>
            <a:off x="582769" y="902853"/>
            <a:ext cx="6986788" cy="395173"/>
          </a:xfrm>
          <a:prstGeom prst="rect">
            <a:avLst/>
          </a:prstGeom>
          <a:noFill/>
        </p:spPr>
        <p:txBody>
          <a:bodyPr wrap="square">
            <a:spAutoFit/>
          </a:bodyPr>
          <a:lstStyle/>
          <a:p>
            <a:pPr>
              <a:lnSpc>
                <a:spcPct val="115000"/>
              </a:lnSpc>
              <a:spcAft>
                <a:spcPts val="726"/>
              </a:spcAft>
            </a:pPr>
            <a:r>
              <a:rPr lang="fr-FR" sz="1800" b="1" dirty="0">
                <a:solidFill>
                  <a:schemeClr val="accent2"/>
                </a:solidFill>
              </a:rPr>
              <a:t>Objectif des Etudes Volumes Prélevables</a:t>
            </a:r>
          </a:p>
        </p:txBody>
      </p:sp>
    </p:spTree>
    <p:extLst>
      <p:ext uri="{BB962C8B-B14F-4D97-AF65-F5344CB8AC3E}">
        <p14:creationId xmlns:p14="http://schemas.microsoft.com/office/powerpoint/2010/main" val="109786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B3540-AAB5-5B6A-E752-5416C95F0FD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417ECA4-E130-2E2F-1470-956DF7D837E4}"/>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167C7655-7DB3-F306-BFC3-4B34216BBEC1}"/>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10" name="Titre 1">
            <a:extLst>
              <a:ext uri="{FF2B5EF4-FFF2-40B4-BE49-F238E27FC236}">
                <a16:creationId xmlns:a16="http://schemas.microsoft.com/office/drawing/2014/main" id="{3387878E-6840-1538-AFA8-48BEDF37D51F}"/>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Etudes Volumes Prélevables</a:t>
            </a:r>
            <a:endParaRPr lang="fr-FR" sz="2000" dirty="0">
              <a:latin typeface="Arial"/>
              <a:cs typeface="Arial"/>
            </a:endParaRPr>
          </a:p>
        </p:txBody>
      </p:sp>
      <p:pic>
        <p:nvPicPr>
          <p:cNvPr id="5" name="Image 4">
            <a:extLst>
              <a:ext uri="{FF2B5EF4-FFF2-40B4-BE49-F238E27FC236}">
                <a16:creationId xmlns:a16="http://schemas.microsoft.com/office/drawing/2014/main" id="{62DEB897-2A08-51BC-964B-788E5EEED032}"/>
              </a:ext>
            </a:extLst>
          </p:cNvPr>
          <p:cNvPicPr>
            <a:picLocks noChangeAspect="1"/>
          </p:cNvPicPr>
          <p:nvPr/>
        </p:nvPicPr>
        <p:blipFill>
          <a:blip r:embed="rId3"/>
          <a:stretch>
            <a:fillRect/>
          </a:stretch>
        </p:blipFill>
        <p:spPr>
          <a:xfrm>
            <a:off x="134564" y="1656837"/>
            <a:ext cx="5961436" cy="3943863"/>
          </a:xfrm>
          <a:prstGeom prst="rect">
            <a:avLst/>
          </a:prstGeom>
        </p:spPr>
      </p:pic>
      <p:sp>
        <p:nvSpPr>
          <p:cNvPr id="13" name="ZoneTexte 12">
            <a:extLst>
              <a:ext uri="{FF2B5EF4-FFF2-40B4-BE49-F238E27FC236}">
                <a16:creationId xmlns:a16="http://schemas.microsoft.com/office/drawing/2014/main" id="{E68363EC-CC67-FCCC-230C-18835A74236C}"/>
              </a:ext>
            </a:extLst>
          </p:cNvPr>
          <p:cNvSpPr txBox="1"/>
          <p:nvPr/>
        </p:nvSpPr>
        <p:spPr>
          <a:xfrm>
            <a:off x="5562600" y="662268"/>
            <a:ext cx="7188933" cy="6114660"/>
          </a:xfrm>
          <a:prstGeom prst="rect">
            <a:avLst/>
          </a:prstGeom>
          <a:noFill/>
        </p:spPr>
        <p:txBody>
          <a:bodyPr wrap="square" lIns="720000" tIns="360000" rIns="720000" bIns="360000" rtlCol="0">
            <a:spAutoFit/>
          </a:bodyPr>
          <a:lstStyle/>
          <a:p>
            <a:pPr>
              <a:lnSpc>
                <a:spcPct val="107000"/>
              </a:lnSpc>
              <a:buNone/>
            </a:pPr>
            <a:r>
              <a:rPr lang="fr-FR" sz="1400" b="1" u="sng" dirty="0">
                <a:latin typeface="Arial" panose="020B0604020202020204" pitchFamily="34" charset="0"/>
                <a:cs typeface="Arial" panose="020B0604020202020204" pitchFamily="34" charset="0"/>
              </a:rPr>
              <a:t>Volet Hydrogéologie </a:t>
            </a:r>
            <a:r>
              <a:rPr lang="fr-FR" sz="1400" dirty="0">
                <a:latin typeface="Arial" panose="020B0604020202020204" pitchFamily="34" charset="0"/>
                <a:cs typeface="Arial" panose="020B0604020202020204" pitchFamily="34" charset="0"/>
              </a:rPr>
              <a:t>:</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Comprendre l’hydrogéologie naturelle du territoire et ses particularités,</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Connaitre les débits et fonctionnement des cours d’eau.</a:t>
            </a:r>
          </a:p>
          <a:p>
            <a:pPr>
              <a:lnSpc>
                <a:spcPct val="107000"/>
              </a:lnSpc>
              <a:buNone/>
            </a:pPr>
            <a:r>
              <a:rPr lang="fr-FR" sz="1400" dirty="0">
                <a:latin typeface="Arial" panose="020B0604020202020204" pitchFamily="34" charset="0"/>
                <a:cs typeface="Arial" panose="020B0604020202020204" pitchFamily="34" charset="0"/>
              </a:rPr>
              <a:t> </a:t>
            </a:r>
          </a:p>
          <a:p>
            <a:pPr>
              <a:lnSpc>
                <a:spcPct val="107000"/>
              </a:lnSpc>
              <a:buNone/>
            </a:pPr>
            <a:r>
              <a:rPr lang="fr-FR" sz="1400" b="1" u="sng" dirty="0">
                <a:latin typeface="Arial" panose="020B0604020202020204" pitchFamily="34" charset="0"/>
                <a:cs typeface="Arial" panose="020B0604020202020204" pitchFamily="34" charset="0"/>
              </a:rPr>
              <a:t>Volet Milieux </a:t>
            </a:r>
            <a:r>
              <a:rPr lang="fr-FR" sz="1400" dirty="0">
                <a:latin typeface="Arial" panose="020B0604020202020204" pitchFamily="34" charset="0"/>
                <a:cs typeface="Arial" panose="020B0604020202020204" pitchFamily="34" charset="0"/>
              </a:rPr>
              <a:t>:</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Prise en compte des besoins des milieux aquatiques tout au long du l’année. La temporalité des débits biologiques et de bon fonctionnement varie au cours de l’année.</a:t>
            </a:r>
          </a:p>
          <a:p>
            <a:pPr>
              <a:lnSpc>
                <a:spcPct val="107000"/>
              </a:lnSpc>
              <a:buNone/>
            </a:pPr>
            <a:r>
              <a:rPr lang="fr-FR" sz="1400" dirty="0">
                <a:latin typeface="Arial" panose="020B0604020202020204" pitchFamily="34" charset="0"/>
                <a:cs typeface="Arial" panose="020B0604020202020204" pitchFamily="34" charset="0"/>
              </a:rPr>
              <a:t> </a:t>
            </a:r>
          </a:p>
          <a:p>
            <a:pPr>
              <a:lnSpc>
                <a:spcPct val="107000"/>
              </a:lnSpc>
              <a:buNone/>
            </a:pPr>
            <a:r>
              <a:rPr lang="fr-FR" sz="1400" b="1" u="sng" dirty="0">
                <a:latin typeface="Arial" panose="020B0604020202020204" pitchFamily="34" charset="0"/>
                <a:cs typeface="Arial" panose="020B0604020202020204" pitchFamily="34" charset="0"/>
              </a:rPr>
              <a:t>Volet Usage </a:t>
            </a:r>
            <a:r>
              <a:rPr lang="fr-FR" sz="1400" dirty="0">
                <a:latin typeface="Arial" panose="020B0604020202020204" pitchFamily="34" charset="0"/>
                <a:cs typeface="Arial" panose="020B0604020202020204" pitchFamily="34" charset="0"/>
              </a:rPr>
              <a:t>:</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Identifier les consommations et la dépendance à l’eau des différentes activités (eau potable, industrielles, agriculture, élevage, conchyliculture, loisir,…),</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Évaluer les besoins indispensables à la sécurité sanitaire et civile, </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Analyse des tensions et leurs origines, </a:t>
            </a:r>
          </a:p>
          <a:p>
            <a:pPr lvl="0" indent="-342900">
              <a:lnSpc>
                <a:spcPct val="107000"/>
              </a:lnSpc>
              <a:buFont typeface="Calibri" panose="020F0502020204030204" pitchFamily="34" charset="0"/>
              <a:buChar char="-"/>
            </a:pPr>
            <a:r>
              <a:rPr lang="fr-FR" sz="1400" dirty="0">
                <a:latin typeface="Arial" panose="020B0604020202020204" pitchFamily="34" charset="0"/>
                <a:cs typeface="Arial" panose="020B0604020202020204" pitchFamily="34" charset="0"/>
              </a:rPr>
              <a:t>Cibler les réflexions en priorité sur les usages prépondérants ou les plus impactant.</a:t>
            </a:r>
          </a:p>
          <a:p>
            <a:pPr>
              <a:lnSpc>
                <a:spcPct val="107000"/>
              </a:lnSpc>
              <a:buNone/>
            </a:pPr>
            <a:r>
              <a:rPr lang="fr-FR" sz="1400" dirty="0">
                <a:latin typeface="Arial" panose="020B0604020202020204" pitchFamily="34" charset="0"/>
                <a:cs typeface="Arial" panose="020B0604020202020204" pitchFamily="34" charset="0"/>
              </a:rPr>
              <a:t> </a:t>
            </a:r>
            <a:endParaRPr lang="fr-FR" sz="1400" u="sng" dirty="0">
              <a:latin typeface="Arial" panose="020B0604020202020204" pitchFamily="34" charset="0"/>
              <a:cs typeface="Arial" panose="020B0604020202020204" pitchFamily="34" charset="0"/>
            </a:endParaRPr>
          </a:p>
          <a:p>
            <a:pPr>
              <a:lnSpc>
                <a:spcPct val="107000"/>
              </a:lnSpc>
              <a:buNone/>
            </a:pPr>
            <a:r>
              <a:rPr lang="fr-FR" sz="1400" b="1" u="sng" dirty="0">
                <a:latin typeface="Arial" panose="020B0604020202020204" pitchFamily="34" charset="0"/>
                <a:cs typeface="Arial" panose="020B0604020202020204" pitchFamily="34" charset="0"/>
              </a:rPr>
              <a:t>Volet Climat </a:t>
            </a:r>
            <a:r>
              <a:rPr lang="fr-FR" sz="1400" dirty="0">
                <a:latin typeface="Arial" panose="020B0604020202020204" pitchFamily="34" charset="0"/>
                <a:cs typeface="Arial" panose="020B0604020202020204" pitchFamily="34" charset="0"/>
              </a:rPr>
              <a:t>:</a:t>
            </a:r>
          </a:p>
          <a:p>
            <a:pPr lvl="0" indent="-342900">
              <a:lnSpc>
                <a:spcPct val="107000"/>
              </a:lnSpc>
              <a:spcAft>
                <a:spcPts val="800"/>
              </a:spcAft>
              <a:buFont typeface="Calibri" panose="020F0502020204030204" pitchFamily="34" charset="0"/>
              <a:buChar char="-"/>
            </a:pPr>
            <a:r>
              <a:rPr lang="fr-FR" sz="1400" dirty="0">
                <a:latin typeface="Arial" panose="020B0604020202020204" pitchFamily="34" charset="0"/>
                <a:cs typeface="Arial" panose="020B0604020202020204" pitchFamily="34" charset="0"/>
              </a:rPr>
              <a:t>Décrire le climat passé, ses évolutions et leurs impacts sur l’hydrologie du territoire,</a:t>
            </a:r>
          </a:p>
          <a:p>
            <a:pPr lvl="0" indent="-342900">
              <a:lnSpc>
                <a:spcPct val="107000"/>
              </a:lnSpc>
              <a:spcAft>
                <a:spcPts val="800"/>
              </a:spcAft>
              <a:buFont typeface="Calibri" panose="020F0502020204030204" pitchFamily="34" charset="0"/>
              <a:buChar char="-"/>
            </a:pPr>
            <a:r>
              <a:rPr lang="fr-FR" sz="1400" dirty="0">
                <a:latin typeface="Arial" panose="020B0604020202020204" pitchFamily="34" charset="0"/>
                <a:cs typeface="Arial" panose="020B0604020202020204" pitchFamily="34" charset="0"/>
              </a:rPr>
              <a:t>Projection des débits à moyen et long terme.</a:t>
            </a:r>
            <a:endParaRPr lang="fr-FR" altLang="fr-FR" sz="140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9C766C2-5650-9B90-D857-B927EDDE0874}"/>
              </a:ext>
            </a:extLst>
          </p:cNvPr>
          <p:cNvSpPr txBox="1"/>
          <p:nvPr/>
        </p:nvSpPr>
        <p:spPr>
          <a:xfrm>
            <a:off x="582769" y="902853"/>
            <a:ext cx="6986788" cy="395173"/>
          </a:xfrm>
          <a:prstGeom prst="rect">
            <a:avLst/>
          </a:prstGeom>
          <a:noFill/>
        </p:spPr>
        <p:txBody>
          <a:bodyPr wrap="square">
            <a:spAutoFit/>
          </a:bodyPr>
          <a:lstStyle/>
          <a:p>
            <a:pPr>
              <a:lnSpc>
                <a:spcPct val="115000"/>
              </a:lnSpc>
              <a:spcAft>
                <a:spcPts val="726"/>
              </a:spcAft>
            </a:pPr>
            <a:r>
              <a:rPr lang="fr-FR" sz="1800" b="1" dirty="0">
                <a:solidFill>
                  <a:schemeClr val="accent2"/>
                </a:solidFill>
              </a:rPr>
              <a:t>Les Etudes Volumes Prélevables : 4 volets</a:t>
            </a:r>
          </a:p>
        </p:txBody>
      </p:sp>
    </p:spTree>
    <p:extLst>
      <p:ext uri="{BB962C8B-B14F-4D97-AF65-F5344CB8AC3E}">
        <p14:creationId xmlns:p14="http://schemas.microsoft.com/office/powerpoint/2010/main" val="16781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1F53-1D5B-0DEC-0A66-859DD8A80DD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481D87-5273-7657-EF48-F876002B35CC}"/>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AB06EEC2-92CA-E9EF-1500-3E92D966EC6A}"/>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F772AA62-17AB-23F3-BD33-C6665782F508}"/>
              </a:ext>
            </a:extLst>
          </p:cNvPr>
          <p:cNvPicPr>
            <a:picLocks noChangeAspect="1"/>
          </p:cNvPicPr>
          <p:nvPr/>
        </p:nvPicPr>
        <p:blipFill>
          <a:blip r:embed="rId3"/>
          <a:stretch>
            <a:fillRect/>
          </a:stretch>
        </p:blipFill>
        <p:spPr>
          <a:xfrm>
            <a:off x="277074" y="356653"/>
            <a:ext cx="4353909" cy="6192032"/>
          </a:xfrm>
          <a:prstGeom prst="rect">
            <a:avLst/>
          </a:prstGeom>
        </p:spPr>
      </p:pic>
      <p:pic>
        <p:nvPicPr>
          <p:cNvPr id="5" name="Image 4">
            <a:extLst>
              <a:ext uri="{FF2B5EF4-FFF2-40B4-BE49-F238E27FC236}">
                <a16:creationId xmlns:a16="http://schemas.microsoft.com/office/drawing/2014/main" id="{4B37B91E-69D6-B93E-4B6D-87E13D118740}"/>
              </a:ext>
            </a:extLst>
          </p:cNvPr>
          <p:cNvPicPr>
            <a:picLocks noChangeAspect="1"/>
          </p:cNvPicPr>
          <p:nvPr/>
        </p:nvPicPr>
        <p:blipFill>
          <a:blip r:embed="rId4"/>
          <a:stretch>
            <a:fillRect/>
          </a:stretch>
        </p:blipFill>
        <p:spPr>
          <a:xfrm>
            <a:off x="3646307" y="356653"/>
            <a:ext cx="4355491" cy="6185064"/>
          </a:xfrm>
          <a:prstGeom prst="rect">
            <a:avLst/>
          </a:prstGeom>
        </p:spPr>
      </p:pic>
      <p:sp>
        <p:nvSpPr>
          <p:cNvPr id="10" name="Titre 1">
            <a:extLst>
              <a:ext uri="{FF2B5EF4-FFF2-40B4-BE49-F238E27FC236}">
                <a16:creationId xmlns:a16="http://schemas.microsoft.com/office/drawing/2014/main" id="{63B196D6-F07F-2275-F08F-EEFDCDE8EDAD}"/>
              </a:ext>
            </a:extLst>
          </p:cNvPr>
          <p:cNvSpPr txBox="1">
            <a:spLocks/>
          </p:cNvSpPr>
          <p:nvPr/>
        </p:nvSpPr>
        <p:spPr>
          <a:xfrm>
            <a:off x="8385727" y="3670568"/>
            <a:ext cx="3613332" cy="2797970"/>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 </a:t>
            </a:r>
          </a:p>
          <a:p>
            <a:r>
              <a:rPr lang="fr-FR" sz="2000" dirty="0"/>
              <a:t>Lot 2 </a:t>
            </a:r>
          </a:p>
          <a:p>
            <a:r>
              <a:rPr lang="fr-FR" sz="2000" dirty="0"/>
              <a:t>SAGE COC et SAGE Douve </a:t>
            </a:r>
            <a:r>
              <a:rPr lang="fr-FR" sz="2000" dirty="0" err="1"/>
              <a:t>Taute</a:t>
            </a:r>
            <a:endParaRPr lang="fr-FR" sz="2000" dirty="0"/>
          </a:p>
          <a:p>
            <a:endParaRPr lang="fr-FR" sz="2000" dirty="0">
              <a:latin typeface="Arial"/>
              <a:cs typeface="Arial"/>
            </a:endParaRPr>
          </a:p>
          <a:p>
            <a:r>
              <a:rPr lang="fr-FR" sz="2000" dirty="0"/>
              <a:t>Lot 3 </a:t>
            </a:r>
          </a:p>
          <a:p>
            <a:r>
              <a:rPr lang="fr-FR" sz="2000" dirty="0"/>
              <a:t>SAGE COC et SAGE de la Vire</a:t>
            </a:r>
            <a:endParaRPr lang="fr-FR" sz="2000" dirty="0">
              <a:latin typeface="Arial"/>
              <a:cs typeface="Arial"/>
            </a:endParaRPr>
          </a:p>
          <a:p>
            <a:endParaRPr lang="fr-FR" sz="2000" dirty="0">
              <a:latin typeface="Arial"/>
              <a:cs typeface="Arial"/>
            </a:endParaRPr>
          </a:p>
        </p:txBody>
      </p:sp>
      <p:sp>
        <p:nvSpPr>
          <p:cNvPr id="7" name="ZoneTexte 6">
            <a:extLst>
              <a:ext uri="{FF2B5EF4-FFF2-40B4-BE49-F238E27FC236}">
                <a16:creationId xmlns:a16="http://schemas.microsoft.com/office/drawing/2014/main" id="{D523B785-0FE3-43D3-11CF-98707CA08A88}"/>
              </a:ext>
            </a:extLst>
          </p:cNvPr>
          <p:cNvSpPr txBox="1"/>
          <p:nvPr/>
        </p:nvSpPr>
        <p:spPr>
          <a:xfrm>
            <a:off x="2694028" y="5574960"/>
            <a:ext cx="5151524" cy="707886"/>
          </a:xfrm>
          <a:prstGeom prst="rect">
            <a:avLst/>
          </a:prstGeom>
          <a:noFill/>
        </p:spPr>
        <p:txBody>
          <a:bodyPr wrap="square" rtlCol="0">
            <a:spAutoFit/>
          </a:bodyPr>
          <a:lstStyle/>
          <a:p>
            <a:r>
              <a:rPr lang="fr-FR" sz="2000" b="1" dirty="0">
                <a:solidFill>
                  <a:srgbClr val="0070C0"/>
                </a:solidFill>
              </a:rPr>
              <a:t>9 unités de gestion sur le SAGE COC : 4 sur le lot 2 (Nord) et 5 sur le lot 3 (Sud)</a:t>
            </a:r>
          </a:p>
        </p:txBody>
      </p:sp>
      <p:sp>
        <p:nvSpPr>
          <p:cNvPr id="4" name="Titre 1">
            <a:extLst>
              <a:ext uri="{FF2B5EF4-FFF2-40B4-BE49-F238E27FC236}">
                <a16:creationId xmlns:a16="http://schemas.microsoft.com/office/drawing/2014/main" id="{CAD88BD7-FCEA-106C-A6E3-0022CF34A520}"/>
              </a:ext>
            </a:extLst>
          </p:cNvPr>
          <p:cNvSpPr txBox="1">
            <a:spLocks/>
          </p:cNvSpPr>
          <p:nvPr/>
        </p:nvSpPr>
        <p:spPr>
          <a:xfrm>
            <a:off x="7845552"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Définition des Unités de Gestion (UG)</a:t>
            </a:r>
            <a:endParaRPr lang="fr-FR" sz="2000" dirty="0">
              <a:latin typeface="Arial"/>
              <a:cs typeface="Arial"/>
            </a:endParaRPr>
          </a:p>
        </p:txBody>
      </p:sp>
      <p:sp>
        <p:nvSpPr>
          <p:cNvPr id="2" name="TextBox 1">
            <a:extLst>
              <a:ext uri="{FF2B5EF4-FFF2-40B4-BE49-F238E27FC236}">
                <a16:creationId xmlns:a16="http://schemas.microsoft.com/office/drawing/2014/main" id="{B2E465EE-D4C5-67A9-19D1-29C3919E459C}"/>
              </a:ext>
            </a:extLst>
          </p:cNvPr>
          <p:cNvSpPr txBox="1"/>
          <p:nvPr/>
        </p:nvSpPr>
        <p:spPr>
          <a:xfrm>
            <a:off x="7845552" y="946475"/>
            <a:ext cx="385490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p>
          <a:p>
            <a:pPr marL="285750" indent="-285750" algn="just">
              <a:buFont typeface="Arial" panose="020B0604020202020204" pitchFamily="34" charset="0"/>
              <a:buChar char="•"/>
            </a:pPr>
            <a:r>
              <a:rPr lang="en-US" sz="1600" b="1" dirty="0"/>
              <a:t>Structuration : </a:t>
            </a:r>
            <a:r>
              <a:rPr lang="en-US" sz="1600" dirty="0" err="1"/>
              <a:t>Organiser</a:t>
            </a:r>
            <a:r>
              <a:rPr lang="en-US" sz="1600" dirty="0"/>
              <a:t> le </a:t>
            </a:r>
            <a:r>
              <a:rPr lang="en-US" sz="1600" dirty="0" err="1"/>
              <a:t>bassin</a:t>
            </a:r>
            <a:r>
              <a:rPr lang="en-US" sz="1600" dirty="0"/>
              <a:t> </a:t>
            </a:r>
            <a:r>
              <a:rPr lang="en-US" sz="1600" dirty="0" err="1"/>
              <a:t>en</a:t>
            </a:r>
            <a:r>
              <a:rPr lang="en-US" sz="1600" dirty="0"/>
              <a:t> zones </a:t>
            </a:r>
            <a:r>
              <a:rPr lang="en-US" sz="1600" dirty="0" err="1"/>
              <a:t>homogènes</a:t>
            </a:r>
            <a:endParaRPr lang="en-US" sz="1600" b="1" dirty="0">
              <a:solidFill>
                <a:srgbClr val="0070C0"/>
              </a:solidFill>
            </a:endParaRPr>
          </a:p>
          <a:p>
            <a:pPr marL="285750" indent="-285750" algn="just">
              <a:buFont typeface="Arial" panose="020B0604020202020204" pitchFamily="34" charset="0"/>
              <a:buChar char="•"/>
            </a:pPr>
            <a:r>
              <a:rPr lang="en-US" sz="1600" b="1" dirty="0" err="1"/>
              <a:t>Analyse</a:t>
            </a:r>
            <a:r>
              <a:rPr lang="en-US" sz="1600" dirty="0"/>
              <a:t>​ : </a:t>
            </a:r>
            <a:r>
              <a:rPr lang="en-US" sz="1600" dirty="0" err="1"/>
              <a:t>débits</a:t>
            </a:r>
            <a:r>
              <a:rPr lang="en-US" sz="1600" dirty="0"/>
              <a:t>, habitats, pressions</a:t>
            </a:r>
            <a:endParaRPr lang="en-US" sz="1600" b="1" dirty="0">
              <a:solidFill>
                <a:srgbClr val="0070C0"/>
              </a:solidFill>
            </a:endParaRPr>
          </a:p>
          <a:p>
            <a:pPr marL="285750" indent="-285750" algn="just">
              <a:buFont typeface="Arial" panose="020B0604020202020204" pitchFamily="34" charset="0"/>
              <a:buChar char="•"/>
            </a:pPr>
            <a:r>
              <a:rPr lang="en-US" sz="1600" b="1" dirty="0" err="1"/>
              <a:t>Suivi</a:t>
            </a:r>
            <a:r>
              <a:rPr lang="en-US" sz="1600" b="1" dirty="0"/>
              <a:t> : </a:t>
            </a:r>
            <a:r>
              <a:rPr lang="en-US" sz="1600" dirty="0" err="1"/>
              <a:t>Définir</a:t>
            </a:r>
            <a:r>
              <a:rPr lang="en-US" sz="1600" dirty="0"/>
              <a:t> stations de </a:t>
            </a:r>
            <a:r>
              <a:rPr lang="en-US" sz="1600" dirty="0" err="1"/>
              <a:t>mesure</a:t>
            </a:r>
            <a:r>
              <a:rPr lang="en-US" sz="1600" dirty="0"/>
              <a:t> et </a:t>
            </a:r>
            <a:r>
              <a:rPr lang="en-US" sz="1600" dirty="0" err="1"/>
              <a:t>indicateurs</a:t>
            </a:r>
            <a:endParaRPr lang="en-US" sz="1600" dirty="0"/>
          </a:p>
          <a:p>
            <a:pPr marL="285750" indent="-285750" algn="just">
              <a:buFont typeface="Arial" panose="020B0604020202020204" pitchFamily="34" charset="0"/>
              <a:buChar char="•"/>
            </a:pPr>
            <a:r>
              <a:rPr lang="en-US" sz="1600" b="1" dirty="0"/>
              <a:t>Planification : </a:t>
            </a:r>
            <a:r>
              <a:rPr lang="en-US" sz="1600" dirty="0" err="1"/>
              <a:t>Prioriser</a:t>
            </a:r>
            <a:r>
              <a:rPr lang="en-US" sz="1600" dirty="0"/>
              <a:t> les actions de gestion​</a:t>
            </a:r>
          </a:p>
          <a:p>
            <a:pPr marL="285750" indent="-285750" algn="just">
              <a:buFont typeface="Arial" panose="020B0604020202020204" pitchFamily="34" charset="0"/>
              <a:buChar char="•"/>
            </a:pPr>
            <a:r>
              <a:rPr lang="en-US" sz="1600" b="1" dirty="0"/>
              <a:t>Concertation : </a:t>
            </a:r>
            <a:r>
              <a:rPr lang="en-US" sz="1600" dirty="0" err="1"/>
              <a:t>Faciliter</a:t>
            </a:r>
            <a:r>
              <a:rPr lang="en-US" sz="1600" dirty="0"/>
              <a:t> le dialogue entre </a:t>
            </a:r>
            <a:r>
              <a:rPr lang="en-US" sz="1600" dirty="0" err="1"/>
              <a:t>acteurs</a:t>
            </a:r>
            <a:endParaRPr lang="en-US" sz="1600" b="1" dirty="0">
              <a:solidFill>
                <a:srgbClr val="0070C0"/>
              </a:solidFill>
            </a:endParaRPr>
          </a:p>
          <a:p>
            <a:endParaRPr lang="en-US" dirty="0"/>
          </a:p>
        </p:txBody>
      </p:sp>
    </p:spTree>
    <p:extLst>
      <p:ext uri="{BB962C8B-B14F-4D97-AF65-F5344CB8AC3E}">
        <p14:creationId xmlns:p14="http://schemas.microsoft.com/office/powerpoint/2010/main" val="3012470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9ACD4-B22E-E8CE-97BF-F16E39642C96}"/>
            </a:ext>
          </a:extLst>
        </p:cNvPr>
        <p:cNvGrpSpPr/>
        <p:nvPr/>
      </p:nvGrpSpPr>
      <p:grpSpPr>
        <a:xfrm>
          <a:off x="0" y="0"/>
          <a:ext cx="0" cy="0"/>
          <a:chOff x="0" y="0"/>
          <a:chExt cx="0" cy="0"/>
        </a:xfrm>
      </p:grpSpPr>
      <p:pic>
        <p:nvPicPr>
          <p:cNvPr id="4" name="Google Shape;56;p13">
            <a:extLst>
              <a:ext uri="{FF2B5EF4-FFF2-40B4-BE49-F238E27FC236}">
                <a16:creationId xmlns:a16="http://schemas.microsoft.com/office/drawing/2014/main" id="{05A8F86C-2D2D-193E-7456-3D7AC0D8B054}"/>
              </a:ext>
            </a:extLst>
          </p:cNvPr>
          <p:cNvPicPr>
            <a:picLocks noChangeAspect="1"/>
          </p:cNvPicPr>
          <p:nvPr/>
        </p:nvPicPr>
        <p:blipFill>
          <a:blip r:embed="rId3">
            <a:alphaModFix/>
          </a:blip>
          <a:srcRect l="817" t="60890" r="738"/>
          <a:stretch>
            <a:fillRect/>
          </a:stretch>
        </p:blipFill>
        <p:spPr>
          <a:xfrm>
            <a:off x="0" y="-5422"/>
            <a:ext cx="12192000" cy="839459"/>
          </a:xfrm>
          <a:prstGeom prst="rect">
            <a:avLst/>
          </a:prstGeom>
          <a:noFill/>
          <a:ln cap="flat">
            <a:noFill/>
          </a:ln>
        </p:spPr>
      </p:pic>
      <p:sp>
        <p:nvSpPr>
          <p:cNvPr id="10" name="Titre 1">
            <a:extLst>
              <a:ext uri="{FF2B5EF4-FFF2-40B4-BE49-F238E27FC236}">
                <a16:creationId xmlns:a16="http://schemas.microsoft.com/office/drawing/2014/main" id="{9605DCBD-9692-B7E7-2308-083F68E34BD8}"/>
              </a:ext>
            </a:extLst>
          </p:cNvPr>
          <p:cNvSpPr>
            <a:spLocks noGrp="1"/>
          </p:cNvSpPr>
          <p:nvPr>
            <p:ph type="ctrTitle"/>
          </p:nvPr>
        </p:nvSpPr>
        <p:spPr>
          <a:xfrm>
            <a:off x="5602216" y="426952"/>
            <a:ext cx="5237968" cy="746879"/>
          </a:xfrm>
        </p:spPr>
        <p:txBody>
          <a:bodyPr>
            <a:noAutofit/>
          </a:bodyPr>
          <a:lstStyle/>
          <a:p>
            <a:r>
              <a:rPr lang="fr-FR" sz="2000" b="1" dirty="0">
                <a:latin typeface="Arial"/>
                <a:cs typeface="Arial"/>
              </a:rPr>
              <a:t>Définition des Unités de Gestion (UG)</a:t>
            </a:r>
          </a:p>
        </p:txBody>
      </p:sp>
      <p:sp>
        <p:nvSpPr>
          <p:cNvPr id="12" name="Rectangle 11">
            <a:extLst>
              <a:ext uri="{FF2B5EF4-FFF2-40B4-BE49-F238E27FC236}">
                <a16:creationId xmlns:a16="http://schemas.microsoft.com/office/drawing/2014/main" id="{2E1C3E57-B678-66D8-0D0B-5609A36D11AF}"/>
              </a:ext>
            </a:extLst>
          </p:cNvPr>
          <p:cNvSpPr/>
          <p:nvPr/>
        </p:nvSpPr>
        <p:spPr>
          <a:xfrm>
            <a:off x="0" y="6606666"/>
            <a:ext cx="12192000" cy="261257"/>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extBox 1">
            <a:extLst>
              <a:ext uri="{FF2B5EF4-FFF2-40B4-BE49-F238E27FC236}">
                <a16:creationId xmlns:a16="http://schemas.microsoft.com/office/drawing/2014/main" id="{642C1C6F-5F02-A15E-DD5F-2A9D14352C49}"/>
              </a:ext>
            </a:extLst>
          </p:cNvPr>
          <p:cNvSpPr txBox="1"/>
          <p:nvPr/>
        </p:nvSpPr>
        <p:spPr>
          <a:xfrm>
            <a:off x="1713435" y="1403362"/>
            <a:ext cx="924984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b="1" dirty="0">
                <a:solidFill>
                  <a:srgbClr val="0070C0"/>
                </a:solidFill>
              </a:rPr>
              <a:t>La </a:t>
            </a:r>
            <a:r>
              <a:rPr lang="en-US" b="1" dirty="0" err="1">
                <a:solidFill>
                  <a:srgbClr val="0070C0"/>
                </a:solidFill>
              </a:rPr>
              <a:t>définition</a:t>
            </a:r>
            <a:r>
              <a:rPr lang="en-US" b="1" dirty="0">
                <a:solidFill>
                  <a:srgbClr val="0070C0"/>
                </a:solidFill>
              </a:rPr>
              <a:t> des UGs </a:t>
            </a:r>
            <a:r>
              <a:rPr lang="en-US" b="1" dirty="0" err="1">
                <a:solidFill>
                  <a:srgbClr val="0070C0"/>
                </a:solidFill>
              </a:rPr>
              <a:t>s’appuie</a:t>
            </a:r>
            <a:r>
              <a:rPr lang="en-US" b="1" dirty="0">
                <a:solidFill>
                  <a:srgbClr val="0070C0"/>
                </a:solidFill>
              </a:rPr>
              <a:t> </a:t>
            </a:r>
            <a:r>
              <a:rPr lang="en-US" b="1" dirty="0" err="1">
                <a:solidFill>
                  <a:srgbClr val="0070C0"/>
                </a:solidFill>
              </a:rPr>
              <a:t>principalement</a:t>
            </a:r>
            <a:r>
              <a:rPr lang="en-US" b="1" dirty="0">
                <a:solidFill>
                  <a:srgbClr val="0070C0"/>
                </a:solidFill>
              </a:rPr>
              <a:t> sur les </a:t>
            </a:r>
            <a:r>
              <a:rPr lang="en-US" b="1" dirty="0" err="1">
                <a:solidFill>
                  <a:srgbClr val="0070C0"/>
                </a:solidFill>
              </a:rPr>
              <a:t>caractéristiques</a:t>
            </a:r>
            <a:r>
              <a:rPr lang="en-US" b="1" dirty="0">
                <a:solidFill>
                  <a:srgbClr val="0070C0"/>
                </a:solidFill>
              </a:rPr>
              <a:t> du milieu naturel. </a:t>
            </a:r>
            <a:r>
              <a:rPr lang="en-US" dirty="0">
                <a:solidFill>
                  <a:srgbClr val="0070C0"/>
                </a:solidFill>
              </a:rPr>
              <a:t>​</a:t>
            </a:r>
          </a:p>
          <a:p>
            <a:pPr fontAlgn="base"/>
            <a:r>
              <a:rPr lang="en-US" dirty="0">
                <a:solidFill>
                  <a:srgbClr val="0070C0"/>
                </a:solidFill>
              </a:rPr>
              <a:t>​</a:t>
            </a:r>
          </a:p>
          <a:p>
            <a:pPr fontAlgn="base"/>
            <a:r>
              <a:rPr lang="en-US" b="1" dirty="0">
                <a:solidFill>
                  <a:srgbClr val="0070C0"/>
                </a:solidFill>
              </a:rPr>
              <a:t>Les usages ne </a:t>
            </a:r>
            <a:r>
              <a:rPr lang="en-US" b="1" dirty="0" err="1">
                <a:solidFill>
                  <a:srgbClr val="0070C0"/>
                </a:solidFill>
              </a:rPr>
              <a:t>définissent</a:t>
            </a:r>
            <a:r>
              <a:rPr lang="en-US" b="1" dirty="0">
                <a:solidFill>
                  <a:srgbClr val="0070C0"/>
                </a:solidFill>
              </a:rPr>
              <a:t> pas les UGs.</a:t>
            </a:r>
            <a:endParaRPr lang="en-US" dirty="0">
              <a:solidFill>
                <a:srgbClr val="0070C0"/>
              </a:solidFill>
            </a:endParaRPr>
          </a:p>
          <a:p>
            <a:endParaRPr lang="en-US" b="1" dirty="0"/>
          </a:p>
          <a:p>
            <a:endParaRPr lang="en-US" b="1" dirty="0"/>
          </a:p>
          <a:p>
            <a:pPr marL="285750" indent="-285750">
              <a:buFont typeface="Arial" panose="020B0604020202020204" pitchFamily="34" charset="0"/>
              <a:buChar char="•"/>
            </a:pPr>
            <a:r>
              <a:rPr lang="en-US" b="1" dirty="0" err="1">
                <a:solidFill>
                  <a:srgbClr val="0070C0"/>
                </a:solidFill>
              </a:rPr>
              <a:t>Topographie</a:t>
            </a:r>
            <a:r>
              <a:rPr lang="en-US" b="1" dirty="0">
                <a:solidFill>
                  <a:srgbClr val="0070C0"/>
                </a:solidFill>
              </a:rPr>
              <a:t> du Bassin Versant</a:t>
            </a:r>
          </a:p>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r>
              <a:rPr lang="en-US" b="1" dirty="0">
                <a:solidFill>
                  <a:srgbClr val="0070C0"/>
                </a:solidFill>
              </a:rPr>
              <a:t>Nombre de Sous-Bassin Versant des masses d'eau </a:t>
            </a:r>
            <a:r>
              <a:rPr lang="en-US" b="1" dirty="0" err="1">
                <a:solidFill>
                  <a:srgbClr val="0070C0"/>
                </a:solidFill>
              </a:rPr>
              <a:t>superficielles</a:t>
            </a:r>
            <a:r>
              <a:rPr lang="en-US" b="1" dirty="0">
                <a:solidFill>
                  <a:srgbClr val="0070C0"/>
                </a:solidFill>
              </a:rPr>
              <a:t> </a:t>
            </a:r>
          </a:p>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r>
              <a:rPr lang="en-US" b="1" dirty="0" err="1">
                <a:solidFill>
                  <a:srgbClr val="0070C0"/>
                </a:solidFill>
              </a:rPr>
              <a:t>Contexte</a:t>
            </a:r>
            <a:r>
              <a:rPr lang="en-US" b="1" dirty="0">
                <a:solidFill>
                  <a:srgbClr val="0070C0"/>
                </a:solidFill>
              </a:rPr>
              <a:t> </a:t>
            </a:r>
            <a:r>
              <a:rPr lang="en-US" b="1" dirty="0" err="1">
                <a:solidFill>
                  <a:srgbClr val="0070C0"/>
                </a:solidFill>
              </a:rPr>
              <a:t>géologique</a:t>
            </a:r>
            <a:endParaRPr lang="en-US" b="1" dirty="0">
              <a:solidFill>
                <a:srgbClr val="0070C0"/>
              </a:solidFill>
            </a:endParaRPr>
          </a:p>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r>
              <a:rPr lang="en-US" b="1" dirty="0">
                <a:solidFill>
                  <a:srgbClr val="0070C0"/>
                </a:solidFill>
              </a:rPr>
              <a:t>Position des stations </a:t>
            </a:r>
            <a:r>
              <a:rPr lang="en-US" b="1" dirty="0" err="1">
                <a:solidFill>
                  <a:srgbClr val="0070C0"/>
                </a:solidFill>
              </a:rPr>
              <a:t>hydrométriques</a:t>
            </a:r>
            <a:r>
              <a:rPr lang="en-US" b="1" dirty="0">
                <a:solidFill>
                  <a:srgbClr val="0070C0"/>
                </a:solidFill>
              </a:rPr>
              <a:t> (réseau DREAL + réseau Local)</a:t>
            </a:r>
          </a:p>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r>
              <a:rPr lang="en-US" b="1" dirty="0" err="1">
                <a:solidFill>
                  <a:srgbClr val="0070C0"/>
                </a:solidFill>
              </a:rPr>
              <a:t>Résultats</a:t>
            </a:r>
            <a:r>
              <a:rPr lang="en-US" b="1" dirty="0">
                <a:solidFill>
                  <a:srgbClr val="0070C0"/>
                </a:solidFill>
              </a:rPr>
              <a:t> des </a:t>
            </a:r>
            <a:r>
              <a:rPr lang="en-US" b="1" dirty="0" err="1">
                <a:solidFill>
                  <a:srgbClr val="0070C0"/>
                </a:solidFill>
              </a:rPr>
              <a:t>comités</a:t>
            </a:r>
            <a:r>
              <a:rPr lang="en-US" b="1" dirty="0">
                <a:solidFill>
                  <a:srgbClr val="0070C0"/>
                </a:solidFill>
              </a:rPr>
              <a:t> de concertation locale</a:t>
            </a:r>
          </a:p>
          <a:p>
            <a:endParaRPr lang="en-US" dirty="0"/>
          </a:p>
          <a:p>
            <a:r>
              <a:rPr lang="en-US" dirty="0"/>
              <a:t>Les </a:t>
            </a:r>
            <a:r>
              <a:rPr lang="en-US" dirty="0" err="1"/>
              <a:t>cartes</a:t>
            </a:r>
            <a:r>
              <a:rPr lang="en-US" dirty="0"/>
              <a:t> </a:t>
            </a:r>
            <a:r>
              <a:rPr lang="en-US" dirty="0" err="1"/>
              <a:t>présentées</a:t>
            </a:r>
            <a:r>
              <a:rPr lang="en-US" dirty="0"/>
              <a:t> </a:t>
            </a:r>
            <a:r>
              <a:rPr lang="en-US" dirty="0" err="1"/>
              <a:t>sont</a:t>
            </a:r>
            <a:r>
              <a:rPr lang="en-US" dirty="0"/>
              <a:t> le fruit d’un travail de concertation de </a:t>
            </a:r>
            <a:r>
              <a:rPr lang="en-US" dirty="0" err="1"/>
              <a:t>tous</a:t>
            </a:r>
            <a:r>
              <a:rPr lang="en-US" dirty="0"/>
              <a:t> les </a:t>
            </a:r>
            <a:r>
              <a:rPr lang="en-US" dirty="0" err="1"/>
              <a:t>acteurs</a:t>
            </a:r>
            <a:r>
              <a:rPr lang="en-US" dirty="0"/>
              <a:t> : bureau </a:t>
            </a:r>
            <a:r>
              <a:rPr lang="en-US" dirty="0" err="1"/>
              <a:t>d’étude</a:t>
            </a:r>
            <a:r>
              <a:rPr lang="en-US" dirty="0"/>
              <a:t>, </a:t>
            </a:r>
            <a:r>
              <a:rPr lang="en-US" dirty="0" err="1"/>
              <a:t>maitres</a:t>
            </a:r>
            <a:r>
              <a:rPr lang="en-US" dirty="0"/>
              <a:t> </a:t>
            </a:r>
            <a:r>
              <a:rPr lang="en-US" dirty="0" err="1"/>
              <a:t>d’ouvrage</a:t>
            </a:r>
            <a:r>
              <a:rPr lang="en-US" dirty="0"/>
              <a:t>, état, </a:t>
            </a:r>
            <a:r>
              <a:rPr lang="en-US" dirty="0" err="1"/>
              <a:t>collectivités</a:t>
            </a:r>
            <a:r>
              <a:rPr lang="en-US" dirty="0"/>
              <a:t> locales, les </a:t>
            </a:r>
            <a:r>
              <a:rPr lang="en-US" dirty="0" err="1"/>
              <a:t>différentes</a:t>
            </a:r>
            <a:r>
              <a:rPr lang="en-US" dirty="0"/>
              <a:t> CLE…</a:t>
            </a:r>
          </a:p>
          <a:p>
            <a:pPr fontAlgn="base"/>
            <a:endParaRPr lang="en-US" b="1" dirty="0"/>
          </a:p>
          <a:p>
            <a:endParaRPr lang="en-US" dirty="0"/>
          </a:p>
        </p:txBody>
      </p:sp>
    </p:spTree>
    <p:extLst>
      <p:ext uri="{BB962C8B-B14F-4D97-AF65-F5344CB8AC3E}">
        <p14:creationId xmlns:p14="http://schemas.microsoft.com/office/powerpoint/2010/main" val="199684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C272-980B-FE1E-3DCA-80038E4BEA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0FA276-C863-8476-C09D-961EA3679274}"/>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AA74C87E-4BC8-81A7-AE66-D19D65E0010E}"/>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EA07B541-A47A-1553-D399-B89257BF739C}"/>
              </a:ext>
            </a:extLst>
          </p:cNvPr>
          <p:cNvPicPr>
            <a:picLocks noChangeAspect="1"/>
          </p:cNvPicPr>
          <p:nvPr/>
        </p:nvPicPr>
        <p:blipFill>
          <a:blip r:embed="rId3"/>
          <a:stretch>
            <a:fillRect/>
          </a:stretch>
        </p:blipFill>
        <p:spPr>
          <a:xfrm>
            <a:off x="433062" y="382839"/>
            <a:ext cx="8709081" cy="6176963"/>
          </a:xfrm>
          <a:prstGeom prst="rect">
            <a:avLst/>
          </a:prstGeom>
        </p:spPr>
      </p:pic>
      <p:sp>
        <p:nvSpPr>
          <p:cNvPr id="2" name="Espace réservé du contenu 2">
            <a:extLst>
              <a:ext uri="{FF2B5EF4-FFF2-40B4-BE49-F238E27FC236}">
                <a16:creationId xmlns:a16="http://schemas.microsoft.com/office/drawing/2014/main" id="{C566F44D-8E20-09D9-9069-7F339204A626}"/>
              </a:ext>
            </a:extLst>
          </p:cNvPr>
          <p:cNvSpPr>
            <a:spLocks noGrp="1"/>
          </p:cNvSpPr>
          <p:nvPr>
            <p:ph idx="1"/>
          </p:nvPr>
        </p:nvSpPr>
        <p:spPr>
          <a:xfrm>
            <a:off x="9054428" y="1725419"/>
            <a:ext cx="3137572" cy="4351338"/>
          </a:xfrm>
        </p:spPr>
        <p:txBody>
          <a:bodyPr vert="horz" lIns="91440" tIns="45720" rIns="91440" bIns="45720" rtlCol="0" anchor="t">
            <a:normAutofit/>
          </a:bodyPr>
          <a:lstStyle/>
          <a:p>
            <a:pPr marL="0" indent="0">
              <a:buNone/>
            </a:pPr>
            <a:r>
              <a:rPr lang="fr-FR" sz="2400" b="1" i="1" dirty="0"/>
              <a:t>Critères principaux de définition :</a:t>
            </a:r>
          </a:p>
          <a:p>
            <a:r>
              <a:rPr lang="fr-FR" sz="2400" dirty="0"/>
              <a:t>Front côtier regroupant des fleuves côtiers de fonctionnement proche</a:t>
            </a:r>
            <a:endParaRPr lang="fr-FR" sz="2400" dirty="0">
              <a:ea typeface="Calibri"/>
              <a:cs typeface="Calibri"/>
            </a:endParaRPr>
          </a:p>
          <a:p>
            <a:r>
              <a:rPr lang="fr-FR" sz="2400" dirty="0"/>
              <a:t>Homogénéité des prélèvements (forages)</a:t>
            </a:r>
            <a:endParaRPr lang="fr-FR" sz="2400" dirty="0">
              <a:ea typeface="Calibri"/>
              <a:cs typeface="Calibri"/>
            </a:endParaRPr>
          </a:p>
          <a:p>
            <a:endParaRPr lang="fr-FR" sz="2400" dirty="0"/>
          </a:p>
        </p:txBody>
      </p:sp>
      <p:sp>
        <p:nvSpPr>
          <p:cNvPr id="4" name="Titre 1">
            <a:extLst>
              <a:ext uri="{FF2B5EF4-FFF2-40B4-BE49-F238E27FC236}">
                <a16:creationId xmlns:a16="http://schemas.microsoft.com/office/drawing/2014/main" id="{A01B8858-526A-9A98-1A14-24DF23C6573A}"/>
              </a:ext>
            </a:extLst>
          </p:cNvPr>
          <p:cNvSpPr txBox="1">
            <a:spLocks/>
          </p:cNvSpPr>
          <p:nvPr/>
        </p:nvSpPr>
        <p:spPr>
          <a:xfrm>
            <a:off x="9142143" y="228331"/>
            <a:ext cx="2763345" cy="1582181"/>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Bassin côtier de </a:t>
            </a:r>
            <a:r>
              <a:rPr lang="fr-FR" sz="2000" dirty="0" err="1">
                <a:latin typeface="Arial"/>
                <a:cs typeface="Arial"/>
              </a:rPr>
              <a:t>Sciotot</a:t>
            </a:r>
            <a:r>
              <a:rPr lang="fr-FR" sz="2000" dirty="0">
                <a:latin typeface="Arial"/>
                <a:cs typeface="Arial"/>
              </a:rPr>
              <a:t> à St-Germain-sur-Ay</a:t>
            </a:r>
          </a:p>
        </p:txBody>
      </p:sp>
    </p:spTree>
    <p:extLst>
      <p:ext uri="{BB962C8B-B14F-4D97-AF65-F5344CB8AC3E}">
        <p14:creationId xmlns:p14="http://schemas.microsoft.com/office/powerpoint/2010/main" val="208611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88393-E219-74B3-087F-DEC0E44BC95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BE1EE9B-C771-27A9-1D83-33FF3D22531E}"/>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D2E9750A-CDE0-B58A-A0AA-282EA4456582}"/>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06F8806B-FAFC-7031-992C-9B3B7BD05A35}"/>
              </a:ext>
            </a:extLst>
          </p:cNvPr>
          <p:cNvPicPr>
            <a:picLocks noChangeAspect="1"/>
          </p:cNvPicPr>
          <p:nvPr/>
        </p:nvPicPr>
        <p:blipFill>
          <a:blip r:embed="rId3"/>
          <a:stretch>
            <a:fillRect/>
          </a:stretch>
        </p:blipFill>
        <p:spPr>
          <a:xfrm>
            <a:off x="125691" y="576072"/>
            <a:ext cx="8315594" cy="5897880"/>
          </a:xfrm>
          <a:prstGeom prst="rect">
            <a:avLst/>
          </a:prstGeom>
        </p:spPr>
      </p:pic>
      <p:sp>
        <p:nvSpPr>
          <p:cNvPr id="2" name="Espace réservé du contenu 2">
            <a:extLst>
              <a:ext uri="{FF2B5EF4-FFF2-40B4-BE49-F238E27FC236}">
                <a16:creationId xmlns:a16="http://schemas.microsoft.com/office/drawing/2014/main" id="{F86C98F4-B300-563A-1AFF-D88843132212}"/>
              </a:ext>
            </a:extLst>
          </p:cNvPr>
          <p:cNvSpPr>
            <a:spLocks noGrp="1"/>
          </p:cNvSpPr>
          <p:nvPr>
            <p:ph idx="1"/>
          </p:nvPr>
        </p:nvSpPr>
        <p:spPr>
          <a:xfrm>
            <a:off x="8364303" y="1796539"/>
            <a:ext cx="3486322" cy="3671574"/>
          </a:xfrm>
        </p:spPr>
        <p:txBody>
          <a:bodyPr vert="horz" lIns="91440" tIns="45720" rIns="91440" bIns="45720" rtlCol="0" anchor="t">
            <a:normAutofit/>
          </a:bodyPr>
          <a:lstStyle/>
          <a:p>
            <a:pPr marL="0" indent="0">
              <a:buNone/>
            </a:pPr>
            <a:r>
              <a:rPr lang="fr-FR" sz="2400" b="1" i="1" dirty="0"/>
              <a:t>Critères principaux de définition :</a:t>
            </a:r>
          </a:p>
          <a:p>
            <a:r>
              <a:rPr lang="fr-FR" sz="2400" dirty="0"/>
              <a:t>Front côtier regroupant des fleuves côtiers (Moulin de Gouville principalement)</a:t>
            </a:r>
            <a:endParaRPr lang="fr-FR" sz="2400" dirty="0">
              <a:ea typeface="Calibri"/>
              <a:cs typeface="Calibri"/>
            </a:endParaRPr>
          </a:p>
          <a:p>
            <a:r>
              <a:rPr lang="fr-FR" sz="2400" dirty="0"/>
              <a:t>Homogénéité des prélèvements (forages) et peu d’enjeux</a:t>
            </a:r>
            <a:endParaRPr lang="fr-FR" sz="2400" dirty="0">
              <a:ea typeface="Calibri"/>
              <a:cs typeface="Calibri"/>
            </a:endParaRPr>
          </a:p>
          <a:p>
            <a:endParaRPr lang="fr-FR" sz="2400" dirty="0"/>
          </a:p>
        </p:txBody>
      </p:sp>
      <p:sp>
        <p:nvSpPr>
          <p:cNvPr id="5" name="Titre 1">
            <a:extLst>
              <a:ext uri="{FF2B5EF4-FFF2-40B4-BE49-F238E27FC236}">
                <a16:creationId xmlns:a16="http://schemas.microsoft.com/office/drawing/2014/main" id="{94706943-9355-F145-3FBC-B6E67658F4D1}"/>
              </a:ext>
            </a:extLst>
          </p:cNvPr>
          <p:cNvSpPr txBox="1">
            <a:spLocks/>
          </p:cNvSpPr>
          <p:nvPr/>
        </p:nvSpPr>
        <p:spPr>
          <a:xfrm>
            <a:off x="9142143" y="228331"/>
            <a:ext cx="2516457" cy="1568208"/>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Bassin côtier de Pirou à Gouville-sur-Mer</a:t>
            </a:r>
          </a:p>
        </p:txBody>
      </p:sp>
    </p:spTree>
    <p:extLst>
      <p:ext uri="{BB962C8B-B14F-4D97-AF65-F5344CB8AC3E}">
        <p14:creationId xmlns:p14="http://schemas.microsoft.com/office/powerpoint/2010/main" val="1328346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5A0D3-493E-0533-E67E-7DDEB93A250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9895A7A-DB88-43DE-1EA7-9BFAB6EF506F}"/>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FE5604D5-A98E-7696-41C0-E9614C2946DC}"/>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67A34C6B-E6C3-6E5B-33F5-048E7CD0580D}"/>
              </a:ext>
            </a:extLst>
          </p:cNvPr>
          <p:cNvPicPr>
            <a:picLocks noChangeAspect="1"/>
          </p:cNvPicPr>
          <p:nvPr/>
        </p:nvPicPr>
        <p:blipFill>
          <a:blip r:embed="rId3"/>
          <a:stretch>
            <a:fillRect/>
          </a:stretch>
        </p:blipFill>
        <p:spPr>
          <a:xfrm>
            <a:off x="259289" y="429768"/>
            <a:ext cx="8605404" cy="6103429"/>
          </a:xfrm>
          <a:prstGeom prst="rect">
            <a:avLst/>
          </a:prstGeom>
        </p:spPr>
      </p:pic>
      <p:sp>
        <p:nvSpPr>
          <p:cNvPr id="2" name="Espace réservé du contenu 2">
            <a:extLst>
              <a:ext uri="{FF2B5EF4-FFF2-40B4-BE49-F238E27FC236}">
                <a16:creationId xmlns:a16="http://schemas.microsoft.com/office/drawing/2014/main" id="{C38886FC-E8C7-7FBB-B8F6-28B3060839B0}"/>
              </a:ext>
            </a:extLst>
          </p:cNvPr>
          <p:cNvSpPr>
            <a:spLocks noGrp="1"/>
          </p:cNvSpPr>
          <p:nvPr>
            <p:ph idx="1"/>
          </p:nvPr>
        </p:nvSpPr>
        <p:spPr>
          <a:xfrm>
            <a:off x="8819000" y="1431448"/>
            <a:ext cx="3064421" cy="4351338"/>
          </a:xfrm>
        </p:spPr>
        <p:txBody>
          <a:bodyPr vert="horz" lIns="91440" tIns="45720" rIns="91440" bIns="45720" rtlCol="0" anchor="t">
            <a:normAutofit/>
          </a:bodyPr>
          <a:lstStyle/>
          <a:p>
            <a:pPr marL="0" indent="0" algn="just">
              <a:buNone/>
            </a:pPr>
            <a:r>
              <a:rPr lang="fr-FR" sz="2400" b="1" i="1" dirty="0"/>
              <a:t>Critères principaux de définition :</a:t>
            </a:r>
            <a:endParaRPr lang="fr-FR" sz="2400" b="1" dirty="0"/>
          </a:p>
          <a:p>
            <a:pPr algn="just"/>
            <a:r>
              <a:rPr lang="fr-FR" sz="2400" dirty="0"/>
              <a:t>Ay amont : bassin tertiaire avec prélèvements importants, isole le bassin sédimentaire, enjeux littoraux</a:t>
            </a:r>
            <a:endParaRPr lang="fr-FR" sz="2400" dirty="0">
              <a:ea typeface="Calibri"/>
              <a:cs typeface="Calibri"/>
            </a:endParaRPr>
          </a:p>
          <a:p>
            <a:pPr algn="just"/>
            <a:r>
              <a:rPr lang="fr-FR" sz="2400" dirty="0"/>
              <a:t>Ay aval: géologie spécifique (socle)</a:t>
            </a:r>
            <a:endParaRPr lang="fr-FR" sz="2400" dirty="0">
              <a:ea typeface="Calibri"/>
              <a:cs typeface="Calibri"/>
            </a:endParaRPr>
          </a:p>
          <a:p>
            <a:pPr algn="just"/>
            <a:endParaRPr lang="fr-FR" sz="2400" dirty="0"/>
          </a:p>
          <a:p>
            <a:pPr algn="just"/>
            <a:endParaRPr lang="fr-FR" sz="2400" dirty="0"/>
          </a:p>
        </p:txBody>
      </p:sp>
      <p:sp>
        <p:nvSpPr>
          <p:cNvPr id="4" name="Titre 1">
            <a:extLst>
              <a:ext uri="{FF2B5EF4-FFF2-40B4-BE49-F238E27FC236}">
                <a16:creationId xmlns:a16="http://schemas.microsoft.com/office/drawing/2014/main" id="{107038D1-D85B-CA15-4839-43A5748B85E1}"/>
              </a:ext>
            </a:extLst>
          </p:cNvPr>
          <p:cNvSpPr txBox="1">
            <a:spLocks/>
          </p:cNvSpPr>
          <p:nvPr/>
        </p:nvSpPr>
        <p:spPr>
          <a:xfrm>
            <a:off x="9142143" y="228331"/>
            <a:ext cx="5137354" cy="92118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L’Ay amont</a:t>
            </a:r>
          </a:p>
        </p:txBody>
      </p:sp>
    </p:spTree>
    <p:extLst>
      <p:ext uri="{BB962C8B-B14F-4D97-AF65-F5344CB8AC3E}">
        <p14:creationId xmlns:p14="http://schemas.microsoft.com/office/powerpoint/2010/main" val="7357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A2AF4-52FF-F2DA-B6AE-939CB0B180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B8BE04-288D-CF96-BE77-E441167E3CC8}"/>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3A01EC98-F1C5-86E6-B3D4-361BD35A61AA}"/>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2D3A01AA-5A3B-CA2D-B057-EB4B4A79312B}"/>
              </a:ext>
            </a:extLst>
          </p:cNvPr>
          <p:cNvPicPr>
            <a:picLocks noChangeAspect="1"/>
          </p:cNvPicPr>
          <p:nvPr/>
        </p:nvPicPr>
        <p:blipFill>
          <a:blip r:embed="rId3"/>
          <a:stretch>
            <a:fillRect/>
          </a:stretch>
        </p:blipFill>
        <p:spPr>
          <a:xfrm>
            <a:off x="117172" y="376232"/>
            <a:ext cx="8608374" cy="6105536"/>
          </a:xfrm>
          <a:prstGeom prst="rect">
            <a:avLst/>
          </a:prstGeom>
        </p:spPr>
      </p:pic>
      <p:sp>
        <p:nvSpPr>
          <p:cNvPr id="2" name="Espace réservé du contenu 2">
            <a:extLst>
              <a:ext uri="{FF2B5EF4-FFF2-40B4-BE49-F238E27FC236}">
                <a16:creationId xmlns:a16="http://schemas.microsoft.com/office/drawing/2014/main" id="{471864DC-611B-A3F3-6EEA-4D1CC2512DA4}"/>
              </a:ext>
            </a:extLst>
          </p:cNvPr>
          <p:cNvSpPr>
            <a:spLocks noGrp="1"/>
          </p:cNvSpPr>
          <p:nvPr>
            <p:ph idx="1"/>
          </p:nvPr>
        </p:nvSpPr>
        <p:spPr>
          <a:xfrm>
            <a:off x="8909823" y="1435093"/>
            <a:ext cx="3165005" cy="4351338"/>
          </a:xfrm>
        </p:spPr>
        <p:txBody>
          <a:bodyPr vert="horz" lIns="91440" tIns="45720" rIns="91440" bIns="45720" rtlCol="0" anchor="t">
            <a:normAutofit/>
          </a:bodyPr>
          <a:lstStyle/>
          <a:p>
            <a:pPr marL="0" indent="0" algn="just">
              <a:buNone/>
            </a:pPr>
            <a:r>
              <a:rPr lang="fr-FR" sz="2400" b="1" i="1" dirty="0"/>
              <a:t>Critères principaux de définition :</a:t>
            </a:r>
            <a:endParaRPr lang="fr-FR" sz="2400" b="1" dirty="0"/>
          </a:p>
          <a:p>
            <a:pPr algn="just"/>
            <a:r>
              <a:rPr lang="fr-FR" sz="2400" dirty="0"/>
              <a:t>Ay amont : bassin tertiaire avec prélèvements importants, isole le bassin sédimentaire, enjeux littoraux</a:t>
            </a:r>
            <a:endParaRPr lang="fr-FR" sz="2400" dirty="0">
              <a:ea typeface="Calibri"/>
              <a:cs typeface="Calibri"/>
            </a:endParaRPr>
          </a:p>
          <a:p>
            <a:pPr algn="just"/>
            <a:r>
              <a:rPr lang="fr-FR" sz="2400" dirty="0"/>
              <a:t>Ay aval: géologie spécifique (socle)</a:t>
            </a:r>
            <a:endParaRPr lang="fr-FR" sz="2400" dirty="0">
              <a:ea typeface="Calibri"/>
              <a:cs typeface="Calibri"/>
            </a:endParaRPr>
          </a:p>
          <a:p>
            <a:pPr algn="just"/>
            <a:endParaRPr lang="fr-FR" sz="2400" dirty="0"/>
          </a:p>
        </p:txBody>
      </p:sp>
      <p:sp>
        <p:nvSpPr>
          <p:cNvPr id="4" name="Titre 1">
            <a:extLst>
              <a:ext uri="{FF2B5EF4-FFF2-40B4-BE49-F238E27FC236}">
                <a16:creationId xmlns:a16="http://schemas.microsoft.com/office/drawing/2014/main" id="{56B0A654-3B38-B92F-6AA6-1CD88CADD5F2}"/>
              </a:ext>
            </a:extLst>
          </p:cNvPr>
          <p:cNvSpPr txBox="1">
            <a:spLocks/>
          </p:cNvSpPr>
          <p:nvPr/>
        </p:nvSpPr>
        <p:spPr>
          <a:xfrm>
            <a:off x="9142143" y="228331"/>
            <a:ext cx="5137354" cy="92118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L’Ay aval</a:t>
            </a:r>
          </a:p>
        </p:txBody>
      </p:sp>
    </p:spTree>
    <p:extLst>
      <p:ext uri="{BB962C8B-B14F-4D97-AF65-F5344CB8AC3E}">
        <p14:creationId xmlns:p14="http://schemas.microsoft.com/office/powerpoint/2010/main" val="229603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FC980-19CA-AC68-94C4-306295C9F39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305E95-C028-EFD7-0C10-F5FE011887B8}"/>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92DC5DBB-C1BD-646D-88F8-25ECAD58F830}"/>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88ECBBB7-C9BA-2FCA-38E7-CD958BD627BE}"/>
              </a:ext>
            </a:extLst>
          </p:cNvPr>
          <p:cNvPicPr>
            <a:picLocks noChangeAspect="1"/>
          </p:cNvPicPr>
          <p:nvPr/>
        </p:nvPicPr>
        <p:blipFill>
          <a:blip r:embed="rId3"/>
          <a:stretch>
            <a:fillRect/>
          </a:stretch>
        </p:blipFill>
        <p:spPr>
          <a:xfrm>
            <a:off x="283480" y="269703"/>
            <a:ext cx="8613631" cy="6109266"/>
          </a:xfrm>
          <a:prstGeom prst="rect">
            <a:avLst/>
          </a:prstGeom>
        </p:spPr>
      </p:pic>
      <p:sp>
        <p:nvSpPr>
          <p:cNvPr id="2" name="Espace réservé du contenu 2">
            <a:extLst>
              <a:ext uri="{FF2B5EF4-FFF2-40B4-BE49-F238E27FC236}">
                <a16:creationId xmlns:a16="http://schemas.microsoft.com/office/drawing/2014/main" id="{577A6585-1FF8-9A04-AA07-4759167FE47C}"/>
              </a:ext>
            </a:extLst>
          </p:cNvPr>
          <p:cNvSpPr>
            <a:spLocks noGrp="1"/>
          </p:cNvSpPr>
          <p:nvPr>
            <p:ph idx="1"/>
          </p:nvPr>
        </p:nvSpPr>
        <p:spPr>
          <a:xfrm>
            <a:off x="8986521" y="1606790"/>
            <a:ext cx="2812288" cy="2782951"/>
          </a:xfrm>
        </p:spPr>
        <p:txBody>
          <a:bodyPr>
            <a:normAutofit lnSpcReduction="10000"/>
          </a:bodyPr>
          <a:lstStyle/>
          <a:p>
            <a:pPr marL="0" indent="0">
              <a:buNone/>
            </a:pPr>
            <a:r>
              <a:rPr lang="fr-FR" sz="2400" b="1" i="1" dirty="0"/>
              <a:t>Critères principaux de définition :</a:t>
            </a:r>
          </a:p>
          <a:p>
            <a:r>
              <a:rPr lang="fr-FR" sz="2400" dirty="0"/>
              <a:t>Bassin-versant autonome avec peu de prélèvements</a:t>
            </a:r>
          </a:p>
          <a:p>
            <a:r>
              <a:rPr lang="fr-FR" sz="2400" dirty="0"/>
              <a:t>Instrumenté</a:t>
            </a:r>
          </a:p>
          <a:p>
            <a:pPr marL="0" indent="0">
              <a:buNone/>
            </a:pPr>
            <a:endParaRPr lang="fr-FR" sz="2400" dirty="0"/>
          </a:p>
        </p:txBody>
      </p:sp>
      <p:sp>
        <p:nvSpPr>
          <p:cNvPr id="4" name="Titre 1">
            <a:extLst>
              <a:ext uri="{FF2B5EF4-FFF2-40B4-BE49-F238E27FC236}">
                <a16:creationId xmlns:a16="http://schemas.microsoft.com/office/drawing/2014/main" id="{D3B3F0B4-B5CB-C6E8-9457-76F53CB48459}"/>
              </a:ext>
            </a:extLst>
          </p:cNvPr>
          <p:cNvSpPr txBox="1">
            <a:spLocks/>
          </p:cNvSpPr>
          <p:nvPr/>
        </p:nvSpPr>
        <p:spPr>
          <a:xfrm>
            <a:off x="9142143" y="228331"/>
            <a:ext cx="5137354" cy="92118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L’</a:t>
            </a:r>
            <a:r>
              <a:rPr lang="fr-FR" sz="2000" dirty="0" err="1">
                <a:latin typeface="Arial"/>
                <a:cs typeface="Arial"/>
              </a:rPr>
              <a:t>Airou</a:t>
            </a:r>
            <a:endParaRPr lang="fr-FR" sz="2000" dirty="0">
              <a:latin typeface="Arial"/>
              <a:cs typeface="Arial"/>
            </a:endParaRPr>
          </a:p>
        </p:txBody>
      </p:sp>
    </p:spTree>
    <p:extLst>
      <p:ext uri="{BB962C8B-B14F-4D97-AF65-F5344CB8AC3E}">
        <p14:creationId xmlns:p14="http://schemas.microsoft.com/office/powerpoint/2010/main" val="259554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5FD6A-ED4E-BBCE-371F-16D6522B76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FEDD162-60D4-B5FE-1D3B-5272CE0CFBB7}"/>
              </a:ext>
            </a:extLst>
          </p:cNvPr>
          <p:cNvSpPr/>
          <p:nvPr/>
        </p:nvSpPr>
        <p:spPr>
          <a:xfrm>
            <a:off x="0" y="6675120"/>
            <a:ext cx="12191999" cy="18287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2"/>
          </a:p>
        </p:txBody>
      </p:sp>
      <p:pic>
        <p:nvPicPr>
          <p:cNvPr id="9" name="Google Shape;56;p13">
            <a:extLst>
              <a:ext uri="{FF2B5EF4-FFF2-40B4-BE49-F238E27FC236}">
                <a16:creationId xmlns:a16="http://schemas.microsoft.com/office/drawing/2014/main" id="{4CCAB3B1-68EF-5AF6-9363-9921B7F28658}"/>
              </a:ext>
            </a:extLst>
          </p:cNvPr>
          <p:cNvPicPr>
            <a:picLocks noChangeAspect="1"/>
          </p:cNvPicPr>
          <p:nvPr/>
        </p:nvPicPr>
        <p:blipFill>
          <a:blip r:embed="rId2">
            <a:alphaModFix/>
          </a:blip>
          <a:srcRect l="817" t="60890" r="738"/>
          <a:stretch>
            <a:fillRect/>
          </a:stretch>
        </p:blipFill>
        <p:spPr>
          <a:xfrm>
            <a:off x="0" y="-14441"/>
            <a:ext cx="12192000" cy="629660"/>
          </a:xfrm>
          <a:prstGeom prst="rect">
            <a:avLst/>
          </a:prstGeom>
          <a:noFill/>
          <a:ln cap="flat">
            <a:noFill/>
          </a:ln>
        </p:spPr>
      </p:pic>
      <p:sp>
        <p:nvSpPr>
          <p:cNvPr id="10" name="Titre 1">
            <a:extLst>
              <a:ext uri="{FF2B5EF4-FFF2-40B4-BE49-F238E27FC236}">
                <a16:creationId xmlns:a16="http://schemas.microsoft.com/office/drawing/2014/main" id="{5FE21E97-0DCE-516C-F5BD-63C7E33A9A3C}"/>
              </a:ext>
            </a:extLst>
          </p:cNvPr>
          <p:cNvSpPr txBox="1">
            <a:spLocks/>
          </p:cNvSpPr>
          <p:nvPr/>
        </p:nvSpPr>
        <p:spPr>
          <a:xfrm>
            <a:off x="7546419" y="495291"/>
            <a:ext cx="4553896" cy="347001"/>
          </a:xfrm>
          <a:prstGeom prst="rect">
            <a:avLst/>
          </a:prstGeom>
        </p:spPr>
        <p:txBody>
          <a:bodyPr vert="horz" lIns="68587" tIns="34293" rIns="68587" bIns="34293"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1501" dirty="0"/>
              <a:t>Rapport d’activité 2025</a:t>
            </a:r>
            <a:endParaRPr lang="fr-FR" sz="1501" dirty="0">
              <a:latin typeface="Arial"/>
              <a:cs typeface="Arial"/>
            </a:endParaRPr>
          </a:p>
        </p:txBody>
      </p:sp>
      <p:sp>
        <p:nvSpPr>
          <p:cNvPr id="7" name="ZoneTexte 6">
            <a:extLst>
              <a:ext uri="{FF2B5EF4-FFF2-40B4-BE49-F238E27FC236}">
                <a16:creationId xmlns:a16="http://schemas.microsoft.com/office/drawing/2014/main" id="{8906BC65-F2A5-080A-F319-4CCBA75A1E9A}"/>
              </a:ext>
            </a:extLst>
          </p:cNvPr>
          <p:cNvSpPr txBox="1"/>
          <p:nvPr/>
        </p:nvSpPr>
        <p:spPr>
          <a:xfrm>
            <a:off x="1903332" y="1717599"/>
            <a:ext cx="7970680" cy="461793"/>
          </a:xfrm>
          <a:prstGeom prst="rect">
            <a:avLst/>
          </a:prstGeom>
          <a:noFill/>
        </p:spPr>
        <p:txBody>
          <a:bodyPr wrap="square">
            <a:spAutoFit/>
          </a:bodyPr>
          <a:lstStyle/>
          <a:p>
            <a:pPr algn="just"/>
            <a:r>
              <a:rPr lang="fr-FR" sz="1501" i="1" dirty="0">
                <a:solidFill>
                  <a:srgbClr val="0070C0"/>
                </a:solidFill>
              </a:rPr>
              <a:t> </a:t>
            </a:r>
          </a:p>
          <a:p>
            <a:pPr algn="just"/>
            <a:endParaRPr lang="fr-FR" sz="900" i="1" dirty="0">
              <a:solidFill>
                <a:srgbClr val="0070C0"/>
              </a:solidFill>
            </a:endParaRPr>
          </a:p>
        </p:txBody>
      </p:sp>
      <p:sp>
        <p:nvSpPr>
          <p:cNvPr id="4" name="ZoneTexte 3">
            <a:extLst>
              <a:ext uri="{FF2B5EF4-FFF2-40B4-BE49-F238E27FC236}">
                <a16:creationId xmlns:a16="http://schemas.microsoft.com/office/drawing/2014/main" id="{6CC73432-FF70-6168-7F2F-113D03B9613B}"/>
              </a:ext>
            </a:extLst>
          </p:cNvPr>
          <p:cNvSpPr txBox="1"/>
          <p:nvPr/>
        </p:nvSpPr>
        <p:spPr>
          <a:xfrm>
            <a:off x="1857677" y="1069444"/>
            <a:ext cx="8795023" cy="3359061"/>
          </a:xfrm>
          <a:prstGeom prst="rect">
            <a:avLst/>
          </a:prstGeom>
          <a:noFill/>
        </p:spPr>
        <p:txBody>
          <a:bodyPr wrap="square" rtlCol="0">
            <a:spAutoFit/>
          </a:bodyPr>
          <a:lstStyle/>
          <a:p>
            <a:endParaRPr lang="fr-FR" sz="1633" b="1" dirty="0">
              <a:solidFill>
                <a:schemeClr val="accent2"/>
              </a:solidFill>
            </a:endParaRPr>
          </a:p>
          <a:p>
            <a:r>
              <a:rPr lang="fr-FR" sz="1633" b="1" dirty="0">
                <a:solidFill>
                  <a:schemeClr val="accent2"/>
                </a:solidFill>
              </a:rPr>
              <a:t>17 février : </a:t>
            </a:r>
            <a:r>
              <a:rPr lang="fr-FR" sz="1633" b="1" dirty="0">
                <a:solidFill>
                  <a:schemeClr val="accent1"/>
                </a:solidFill>
              </a:rPr>
              <a:t>une nouvelle cellule d’animation portée par le SDEAU50</a:t>
            </a:r>
          </a:p>
          <a:p>
            <a:endParaRPr lang="fr-FR" sz="1633" b="1" dirty="0">
              <a:solidFill>
                <a:schemeClr val="accent1"/>
              </a:solidFill>
            </a:endParaRPr>
          </a:p>
          <a:p>
            <a:r>
              <a:rPr lang="fr-FR" sz="1633" b="1" dirty="0">
                <a:solidFill>
                  <a:schemeClr val="accent2"/>
                </a:solidFill>
              </a:rPr>
              <a:t>Printemps/ été : </a:t>
            </a:r>
          </a:p>
          <a:p>
            <a:pPr marL="259232" indent="-259232">
              <a:buFontTx/>
              <a:buChar char="-"/>
            </a:pPr>
            <a:r>
              <a:rPr lang="fr-FR" sz="1633" b="1" dirty="0">
                <a:solidFill>
                  <a:schemeClr val="accent1"/>
                </a:solidFill>
              </a:rPr>
              <a:t>Rencontre des acteurs du territoire : GEMAPI, services de l’état, associations…</a:t>
            </a:r>
          </a:p>
          <a:p>
            <a:pPr marL="259232" indent="-259232">
              <a:buFontTx/>
              <a:buChar char="-"/>
            </a:pPr>
            <a:r>
              <a:rPr lang="fr-FR" sz="1633" b="1" dirty="0">
                <a:solidFill>
                  <a:schemeClr val="accent1"/>
                </a:solidFill>
              </a:rPr>
              <a:t>Prise en main du dossier d’approbation du SAGE par les préfectures ;</a:t>
            </a:r>
          </a:p>
          <a:p>
            <a:pPr marL="259232" indent="-259232">
              <a:buFontTx/>
              <a:buChar char="-"/>
            </a:pPr>
            <a:r>
              <a:rPr lang="fr-FR" sz="1633" b="1" dirty="0">
                <a:solidFill>
                  <a:schemeClr val="accent1"/>
                </a:solidFill>
              </a:rPr>
              <a:t>Administration du site internet ;</a:t>
            </a:r>
          </a:p>
          <a:p>
            <a:pPr marL="259232" indent="-259232">
              <a:buFontTx/>
              <a:buChar char="-"/>
            </a:pPr>
            <a:r>
              <a:rPr lang="fr-FR" sz="1633" b="1" dirty="0">
                <a:solidFill>
                  <a:schemeClr val="accent1"/>
                </a:solidFill>
              </a:rPr>
              <a:t>Prise en main des </a:t>
            </a:r>
            <a:r>
              <a:rPr lang="fr-FR" sz="1633" b="1" u="sng" dirty="0">
                <a:solidFill>
                  <a:srgbClr val="7030A0"/>
                </a:solidFill>
              </a:rPr>
              <a:t>Etudes Volumes Prélevables. </a:t>
            </a:r>
          </a:p>
          <a:p>
            <a:pPr marL="259232" indent="-259232">
              <a:buFontTx/>
              <a:buChar char="-"/>
            </a:pPr>
            <a:r>
              <a:rPr lang="fr-FR" sz="1633" b="1" dirty="0">
                <a:solidFill>
                  <a:schemeClr val="accent1"/>
                </a:solidFill>
              </a:rPr>
              <a:t>Prise en main du dossier des </a:t>
            </a:r>
            <a:r>
              <a:rPr lang="fr-FR" sz="1633" b="1" u="sng" dirty="0">
                <a:solidFill>
                  <a:schemeClr val="accent4"/>
                </a:solidFill>
              </a:rPr>
              <a:t>Révision des documents d’urbanisme du territoire.</a:t>
            </a:r>
          </a:p>
          <a:p>
            <a:endParaRPr lang="fr-FR" sz="1633" b="1" u="sng" dirty="0">
              <a:solidFill>
                <a:schemeClr val="accent4"/>
              </a:solidFill>
            </a:endParaRPr>
          </a:p>
          <a:p>
            <a:endParaRPr lang="fr-FR" sz="1633" b="1" dirty="0">
              <a:solidFill>
                <a:srgbClr val="7030A0"/>
              </a:solidFill>
            </a:endParaRPr>
          </a:p>
          <a:p>
            <a:endParaRPr lang="fr-FR" sz="1633" b="1" dirty="0">
              <a:solidFill>
                <a:srgbClr val="7030A0"/>
              </a:solidFill>
            </a:endParaRPr>
          </a:p>
          <a:p>
            <a:pPr marL="259232" indent="-259232">
              <a:buFontTx/>
              <a:buChar char="-"/>
            </a:pPr>
            <a:endParaRPr lang="fr-FR" sz="1633" b="1" dirty="0">
              <a:solidFill>
                <a:schemeClr val="accent1"/>
              </a:solidFill>
            </a:endParaRPr>
          </a:p>
        </p:txBody>
      </p:sp>
      <p:pic>
        <p:nvPicPr>
          <p:cNvPr id="8" name="Image 7">
            <a:extLst>
              <a:ext uri="{FF2B5EF4-FFF2-40B4-BE49-F238E27FC236}">
                <a16:creationId xmlns:a16="http://schemas.microsoft.com/office/drawing/2014/main" id="{151CA004-3B68-8F4F-3FB3-2DF34E7571E9}"/>
              </a:ext>
            </a:extLst>
          </p:cNvPr>
          <p:cNvPicPr>
            <a:picLocks noChangeAspect="1"/>
          </p:cNvPicPr>
          <p:nvPr/>
        </p:nvPicPr>
        <p:blipFill>
          <a:blip r:embed="rId3"/>
          <a:stretch>
            <a:fillRect/>
          </a:stretch>
        </p:blipFill>
        <p:spPr>
          <a:xfrm>
            <a:off x="1562421" y="4007876"/>
            <a:ext cx="3410648" cy="2180638"/>
          </a:xfrm>
          <a:prstGeom prst="rect">
            <a:avLst/>
          </a:prstGeom>
        </p:spPr>
      </p:pic>
      <p:sp>
        <p:nvSpPr>
          <p:cNvPr id="12" name="ZoneTexte 11">
            <a:extLst>
              <a:ext uri="{FF2B5EF4-FFF2-40B4-BE49-F238E27FC236}">
                <a16:creationId xmlns:a16="http://schemas.microsoft.com/office/drawing/2014/main" id="{4D954A86-3721-CC2F-EE42-043E423F3804}"/>
              </a:ext>
            </a:extLst>
          </p:cNvPr>
          <p:cNvSpPr txBox="1"/>
          <p:nvPr/>
        </p:nvSpPr>
        <p:spPr>
          <a:xfrm>
            <a:off x="5268325" y="4145295"/>
            <a:ext cx="5238930" cy="1851341"/>
          </a:xfrm>
          <a:prstGeom prst="rect">
            <a:avLst/>
          </a:prstGeom>
          <a:noFill/>
        </p:spPr>
        <p:txBody>
          <a:bodyPr wrap="square">
            <a:spAutoFit/>
          </a:bodyPr>
          <a:lstStyle/>
          <a:p>
            <a:r>
              <a:rPr lang="fr-FR" sz="1633" b="1" dirty="0">
                <a:solidFill>
                  <a:schemeClr val="accent2"/>
                </a:solidFill>
              </a:rPr>
              <a:t>29 juillet : Mise en avant du SAGE</a:t>
            </a:r>
          </a:p>
          <a:p>
            <a:r>
              <a:rPr lang="fr-FR" sz="1633" b="1" dirty="0">
                <a:solidFill>
                  <a:schemeClr val="accent1"/>
                </a:solidFill>
              </a:rPr>
              <a:t>conférence de presse avec le préfet de la Manche, le sous-préfet de Coutances, les services de l’état et les VP en charge de la GEMAPI</a:t>
            </a:r>
          </a:p>
          <a:p>
            <a:endParaRPr lang="fr-FR" sz="1633" b="1" dirty="0">
              <a:solidFill>
                <a:schemeClr val="accent1"/>
              </a:solidFill>
            </a:endParaRPr>
          </a:p>
          <a:p>
            <a:r>
              <a:rPr lang="fr-FR" sz="1633" b="1" dirty="0">
                <a:solidFill>
                  <a:schemeClr val="accent1"/>
                </a:solidFill>
              </a:rPr>
              <a:t>Ouest France, La presse de la Manche et la Manche Libre étaient présents</a:t>
            </a:r>
          </a:p>
        </p:txBody>
      </p:sp>
      <p:sp>
        <p:nvSpPr>
          <p:cNvPr id="16" name="ZoneTexte 15">
            <a:extLst>
              <a:ext uri="{FF2B5EF4-FFF2-40B4-BE49-F238E27FC236}">
                <a16:creationId xmlns:a16="http://schemas.microsoft.com/office/drawing/2014/main" id="{E384C641-FE23-14CC-F573-2A7036CCFE85}"/>
              </a:ext>
            </a:extLst>
          </p:cNvPr>
          <p:cNvSpPr txBox="1"/>
          <p:nvPr/>
        </p:nvSpPr>
        <p:spPr>
          <a:xfrm>
            <a:off x="201168" y="3406401"/>
            <a:ext cx="11548872" cy="343620"/>
          </a:xfrm>
          <a:prstGeom prst="rect">
            <a:avLst/>
          </a:prstGeom>
          <a:noFill/>
        </p:spPr>
        <p:txBody>
          <a:bodyPr wrap="square">
            <a:spAutoFit/>
          </a:bodyPr>
          <a:lstStyle/>
          <a:p>
            <a:r>
              <a:rPr lang="fr-FR" sz="1633" b="1" dirty="0">
                <a:solidFill>
                  <a:schemeClr val="accent2"/>
                </a:solidFill>
              </a:rPr>
              <a:t>18 juillet mise en œuvre officielle du SAGE lancée : </a:t>
            </a:r>
            <a:r>
              <a:rPr lang="fr-FR" sz="1633" b="1" dirty="0">
                <a:solidFill>
                  <a:schemeClr val="accent1"/>
                </a:solidFill>
              </a:rPr>
              <a:t>approbation du SAGE par les Préfets de la Manche et du Calvados</a:t>
            </a:r>
          </a:p>
        </p:txBody>
      </p:sp>
      <p:pic>
        <p:nvPicPr>
          <p:cNvPr id="2" name="Image 1">
            <a:extLst>
              <a:ext uri="{FF2B5EF4-FFF2-40B4-BE49-F238E27FC236}">
                <a16:creationId xmlns:a16="http://schemas.microsoft.com/office/drawing/2014/main" id="{02E232D6-FAF0-9EB3-B779-83E9A64DF126}"/>
              </a:ext>
            </a:extLst>
          </p:cNvPr>
          <p:cNvPicPr>
            <a:picLocks noChangeAspect="1"/>
          </p:cNvPicPr>
          <p:nvPr/>
        </p:nvPicPr>
        <p:blipFill>
          <a:blip r:embed="rId4"/>
          <a:stretch>
            <a:fillRect/>
          </a:stretch>
        </p:blipFill>
        <p:spPr>
          <a:xfrm>
            <a:off x="8294830" y="1194889"/>
            <a:ext cx="1240467" cy="569297"/>
          </a:xfrm>
          <a:prstGeom prst="rect">
            <a:avLst/>
          </a:prstGeom>
        </p:spPr>
      </p:pic>
      <p:sp>
        <p:nvSpPr>
          <p:cNvPr id="3" name="ZoneTexte 2">
            <a:extLst>
              <a:ext uri="{FF2B5EF4-FFF2-40B4-BE49-F238E27FC236}">
                <a16:creationId xmlns:a16="http://schemas.microsoft.com/office/drawing/2014/main" id="{70FF9AE8-BD39-1A1B-1927-DEF89D539D77}"/>
              </a:ext>
            </a:extLst>
          </p:cNvPr>
          <p:cNvSpPr txBox="1"/>
          <p:nvPr/>
        </p:nvSpPr>
        <p:spPr>
          <a:xfrm>
            <a:off x="466344" y="615219"/>
            <a:ext cx="5294376" cy="646331"/>
          </a:xfrm>
          <a:prstGeom prst="rect">
            <a:avLst/>
          </a:prstGeom>
          <a:noFill/>
        </p:spPr>
        <p:txBody>
          <a:bodyPr wrap="square" rtlCol="0">
            <a:spAutoFit/>
          </a:bodyPr>
          <a:lstStyle/>
          <a:p>
            <a:r>
              <a:rPr lang="fr-FR" b="1" dirty="0">
                <a:solidFill>
                  <a:srgbClr val="00B0F0"/>
                </a:solidFill>
              </a:rPr>
              <a:t>Prise en main des missions et poursuite de l’approbation du SAGE</a:t>
            </a:r>
          </a:p>
        </p:txBody>
      </p:sp>
      <p:pic>
        <p:nvPicPr>
          <p:cNvPr id="5" name="Image 4">
            <a:extLst>
              <a:ext uri="{FF2B5EF4-FFF2-40B4-BE49-F238E27FC236}">
                <a16:creationId xmlns:a16="http://schemas.microsoft.com/office/drawing/2014/main" id="{572EBA4D-A8F3-3D25-D7B5-F81594C7920E}"/>
              </a:ext>
            </a:extLst>
          </p:cNvPr>
          <p:cNvPicPr>
            <a:picLocks noChangeAspect="1"/>
          </p:cNvPicPr>
          <p:nvPr/>
        </p:nvPicPr>
        <p:blipFill>
          <a:blip r:embed="rId5"/>
          <a:stretch>
            <a:fillRect/>
          </a:stretch>
        </p:blipFill>
        <p:spPr>
          <a:xfrm>
            <a:off x="10096431" y="371734"/>
            <a:ext cx="1769514" cy="1572117"/>
          </a:xfrm>
          <a:prstGeom prst="rect">
            <a:avLst/>
          </a:prstGeom>
        </p:spPr>
      </p:pic>
    </p:spTree>
    <p:extLst>
      <p:ext uri="{BB962C8B-B14F-4D97-AF65-F5344CB8AC3E}">
        <p14:creationId xmlns:p14="http://schemas.microsoft.com/office/powerpoint/2010/main" val="113796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B3ACD-CD31-7148-8D4C-A0EBA45265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BCA44E-28CA-ACAB-F827-CFECAB8CF3AB}"/>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8DDE61AF-A0C0-4A79-82BF-84FFBFACEE23}"/>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1C21ADB4-D971-6F5B-BBD3-B6F09FA86A30}"/>
              </a:ext>
            </a:extLst>
          </p:cNvPr>
          <p:cNvPicPr>
            <a:picLocks noChangeAspect="1"/>
          </p:cNvPicPr>
          <p:nvPr/>
        </p:nvPicPr>
        <p:blipFill>
          <a:blip r:embed="rId3"/>
          <a:stretch>
            <a:fillRect/>
          </a:stretch>
        </p:blipFill>
        <p:spPr>
          <a:xfrm>
            <a:off x="207714" y="260604"/>
            <a:ext cx="8934429" cy="6336792"/>
          </a:xfrm>
          <a:prstGeom prst="rect">
            <a:avLst/>
          </a:prstGeom>
        </p:spPr>
      </p:pic>
      <p:sp>
        <p:nvSpPr>
          <p:cNvPr id="2" name="Espace réservé du contenu 2">
            <a:extLst>
              <a:ext uri="{FF2B5EF4-FFF2-40B4-BE49-F238E27FC236}">
                <a16:creationId xmlns:a16="http://schemas.microsoft.com/office/drawing/2014/main" id="{A14996B2-C25C-6AC1-17F5-A250B70C7463}"/>
              </a:ext>
            </a:extLst>
          </p:cNvPr>
          <p:cNvSpPr>
            <a:spLocks noGrp="1"/>
          </p:cNvSpPr>
          <p:nvPr>
            <p:ph idx="1"/>
          </p:nvPr>
        </p:nvSpPr>
        <p:spPr>
          <a:xfrm>
            <a:off x="9336360" y="1985605"/>
            <a:ext cx="2855640" cy="4351338"/>
          </a:xfrm>
        </p:spPr>
        <p:txBody>
          <a:bodyPr>
            <a:normAutofit/>
          </a:bodyPr>
          <a:lstStyle/>
          <a:p>
            <a:pPr marL="0" indent="0" algn="just">
              <a:buNone/>
            </a:pPr>
            <a:r>
              <a:rPr lang="fr-FR" sz="2400" b="1" i="1" dirty="0"/>
              <a:t>Critères principaux de définition :</a:t>
            </a:r>
          </a:p>
          <a:p>
            <a:pPr algn="just"/>
            <a:r>
              <a:rPr lang="fr-FR" sz="2400" dirty="0"/>
              <a:t>Aval des autres UG</a:t>
            </a:r>
          </a:p>
          <a:p>
            <a:pPr algn="just"/>
            <a:r>
              <a:rPr lang="fr-FR" sz="2400" dirty="0"/>
              <a:t>Instrumenté</a:t>
            </a:r>
          </a:p>
          <a:p>
            <a:pPr marL="0" indent="0" algn="just">
              <a:buNone/>
            </a:pPr>
            <a:endParaRPr lang="fr-FR" sz="2400" dirty="0"/>
          </a:p>
        </p:txBody>
      </p:sp>
      <p:sp>
        <p:nvSpPr>
          <p:cNvPr id="4" name="Titre 1">
            <a:extLst>
              <a:ext uri="{FF2B5EF4-FFF2-40B4-BE49-F238E27FC236}">
                <a16:creationId xmlns:a16="http://schemas.microsoft.com/office/drawing/2014/main" id="{DF5811A1-8D68-BA5E-468B-6C10D60DA3BC}"/>
              </a:ext>
            </a:extLst>
          </p:cNvPr>
          <p:cNvSpPr txBox="1">
            <a:spLocks/>
          </p:cNvSpPr>
          <p:nvPr/>
        </p:nvSpPr>
        <p:spPr>
          <a:xfrm>
            <a:off x="9142143" y="228331"/>
            <a:ext cx="5137354" cy="92118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La Sienne</a:t>
            </a:r>
          </a:p>
        </p:txBody>
      </p:sp>
    </p:spTree>
    <p:extLst>
      <p:ext uri="{BB962C8B-B14F-4D97-AF65-F5344CB8AC3E}">
        <p14:creationId xmlns:p14="http://schemas.microsoft.com/office/powerpoint/2010/main" val="418055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71C0-42D9-FAEA-B357-03C360CCC8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186EE3-18F6-B359-0136-3BF27478CCEC}"/>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198DA731-381E-40D6-69B7-70BB2F4125DD}"/>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4" name="Image 3">
            <a:extLst>
              <a:ext uri="{FF2B5EF4-FFF2-40B4-BE49-F238E27FC236}">
                <a16:creationId xmlns:a16="http://schemas.microsoft.com/office/drawing/2014/main" id="{7CB12F2B-1788-A3AE-533F-9556A709BA80}"/>
              </a:ext>
            </a:extLst>
          </p:cNvPr>
          <p:cNvPicPr>
            <a:picLocks noChangeAspect="1"/>
          </p:cNvPicPr>
          <p:nvPr/>
        </p:nvPicPr>
        <p:blipFill>
          <a:blip r:embed="rId3"/>
          <a:stretch>
            <a:fillRect/>
          </a:stretch>
        </p:blipFill>
        <p:spPr>
          <a:xfrm>
            <a:off x="210312" y="569550"/>
            <a:ext cx="8311896" cy="5895258"/>
          </a:xfrm>
          <a:prstGeom prst="rect">
            <a:avLst/>
          </a:prstGeom>
        </p:spPr>
      </p:pic>
      <p:sp>
        <p:nvSpPr>
          <p:cNvPr id="5" name="Titre 1">
            <a:extLst>
              <a:ext uri="{FF2B5EF4-FFF2-40B4-BE49-F238E27FC236}">
                <a16:creationId xmlns:a16="http://schemas.microsoft.com/office/drawing/2014/main" id="{C32DA699-8162-3C67-8E44-68D96A8F9137}"/>
              </a:ext>
            </a:extLst>
          </p:cNvPr>
          <p:cNvSpPr txBox="1">
            <a:spLocks/>
          </p:cNvSpPr>
          <p:nvPr/>
        </p:nvSpPr>
        <p:spPr>
          <a:xfrm>
            <a:off x="9142143" y="228331"/>
            <a:ext cx="5137354" cy="92118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Sienne amont</a:t>
            </a:r>
          </a:p>
        </p:txBody>
      </p:sp>
    </p:spTree>
    <p:extLst>
      <p:ext uri="{BB962C8B-B14F-4D97-AF65-F5344CB8AC3E}">
        <p14:creationId xmlns:p14="http://schemas.microsoft.com/office/powerpoint/2010/main" val="2022616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C44CB-877C-5D0E-14D6-A53426F7CCC6}"/>
              </a:ext>
            </a:extLst>
          </p:cNvPr>
          <p:cNvSpPr>
            <a:spLocks noGrp="1"/>
          </p:cNvSpPr>
          <p:nvPr>
            <p:ph type="title"/>
          </p:nvPr>
        </p:nvSpPr>
        <p:spPr>
          <a:xfrm>
            <a:off x="0" y="8095"/>
            <a:ext cx="7162799" cy="1325563"/>
          </a:xfrm>
        </p:spPr>
        <p:txBody>
          <a:bodyPr>
            <a:normAutofit/>
          </a:bodyPr>
          <a:lstStyle/>
          <a:p>
            <a:r>
              <a:rPr lang="fr-FR" sz="3600" dirty="0">
                <a:solidFill>
                  <a:schemeClr val="accent6"/>
                </a:solidFill>
              </a:rPr>
              <a:t>SAGE COC </a:t>
            </a:r>
            <a:r>
              <a:rPr lang="fr-FR" sz="3600" dirty="0"/>
              <a:t>Sienne amont</a:t>
            </a:r>
          </a:p>
        </p:txBody>
      </p:sp>
      <p:sp>
        <p:nvSpPr>
          <p:cNvPr id="3" name="Espace réservé du contenu 2">
            <a:extLst>
              <a:ext uri="{FF2B5EF4-FFF2-40B4-BE49-F238E27FC236}">
                <a16:creationId xmlns:a16="http://schemas.microsoft.com/office/drawing/2014/main" id="{AE4D51B6-8563-A515-FEFB-DAA3C12804C8}"/>
              </a:ext>
            </a:extLst>
          </p:cNvPr>
          <p:cNvSpPr>
            <a:spLocks noGrp="1"/>
          </p:cNvSpPr>
          <p:nvPr>
            <p:ph idx="1"/>
          </p:nvPr>
        </p:nvSpPr>
        <p:spPr>
          <a:xfrm>
            <a:off x="4752097" y="46861"/>
            <a:ext cx="4870188" cy="4351338"/>
          </a:xfrm>
        </p:spPr>
        <p:txBody>
          <a:bodyPr>
            <a:normAutofit/>
          </a:bodyPr>
          <a:lstStyle/>
          <a:p>
            <a:pPr marL="0" indent="0" algn="just">
              <a:buNone/>
            </a:pPr>
            <a:r>
              <a:rPr lang="fr-FR" sz="1100" i="1" dirty="0"/>
              <a:t>Critères principaux de définition UG :</a:t>
            </a:r>
          </a:p>
          <a:p>
            <a:pPr algn="just"/>
            <a:r>
              <a:rPr lang="fr-FR" sz="1100" dirty="0"/>
              <a:t>Ensemble hydrographique incluant le barrage du Gast et une zone de granite/métamorphique en amont</a:t>
            </a:r>
          </a:p>
          <a:p>
            <a:pPr algn="just"/>
            <a:r>
              <a:rPr lang="fr-FR" sz="1100" dirty="0"/>
              <a:t>Prélèvements importants en rivière</a:t>
            </a:r>
          </a:p>
        </p:txBody>
      </p:sp>
      <p:pic>
        <p:nvPicPr>
          <p:cNvPr id="6" name="Image 5">
            <a:extLst>
              <a:ext uri="{FF2B5EF4-FFF2-40B4-BE49-F238E27FC236}">
                <a16:creationId xmlns:a16="http://schemas.microsoft.com/office/drawing/2014/main" id="{552C950A-7D18-ACF3-29B1-6DC0E3A1993B}"/>
              </a:ext>
            </a:extLst>
          </p:cNvPr>
          <p:cNvPicPr>
            <a:picLocks noChangeAspect="1"/>
          </p:cNvPicPr>
          <p:nvPr/>
        </p:nvPicPr>
        <p:blipFill>
          <a:blip r:embed="rId4"/>
          <a:srcRect l="27844" t="9031" r="10420" b="9123"/>
          <a:stretch>
            <a:fillRect/>
          </a:stretch>
        </p:blipFill>
        <p:spPr>
          <a:xfrm>
            <a:off x="442452" y="1333658"/>
            <a:ext cx="6412516" cy="4782007"/>
          </a:xfrm>
          <a:prstGeom prst="rect">
            <a:avLst/>
          </a:prstGeom>
        </p:spPr>
      </p:pic>
      <p:pic>
        <p:nvPicPr>
          <p:cNvPr id="4" name="Image 3">
            <a:extLst>
              <a:ext uri="{FF2B5EF4-FFF2-40B4-BE49-F238E27FC236}">
                <a16:creationId xmlns:a16="http://schemas.microsoft.com/office/drawing/2014/main" id="{C9A8A7E2-62E5-C80D-BAAD-FDD7BB2C4735}"/>
              </a:ext>
            </a:extLst>
          </p:cNvPr>
          <p:cNvPicPr>
            <a:picLocks noChangeAspect="1"/>
          </p:cNvPicPr>
          <p:nvPr/>
        </p:nvPicPr>
        <p:blipFill>
          <a:blip r:embed="rId4"/>
          <a:srcRect l="4826" t="28485" r="73770" b="12416"/>
          <a:stretch>
            <a:fillRect/>
          </a:stretch>
        </p:blipFill>
        <p:spPr>
          <a:xfrm>
            <a:off x="134621" y="4270782"/>
            <a:ext cx="1614296" cy="2507119"/>
          </a:xfrm>
          <a:prstGeom prst="rect">
            <a:avLst/>
          </a:prstGeom>
        </p:spPr>
      </p:pic>
      <p:pic>
        <p:nvPicPr>
          <p:cNvPr id="8" name="Image 7">
            <a:extLst>
              <a:ext uri="{FF2B5EF4-FFF2-40B4-BE49-F238E27FC236}">
                <a16:creationId xmlns:a16="http://schemas.microsoft.com/office/drawing/2014/main" id="{9152FE07-569B-F5AC-9DB9-D6E4F5C0E3AE}"/>
              </a:ext>
            </a:extLst>
          </p:cNvPr>
          <p:cNvPicPr>
            <a:picLocks noChangeAspect="1"/>
          </p:cNvPicPr>
          <p:nvPr/>
        </p:nvPicPr>
        <p:blipFill>
          <a:blip r:embed="rId5"/>
          <a:stretch>
            <a:fillRect/>
          </a:stretch>
        </p:blipFill>
        <p:spPr>
          <a:xfrm>
            <a:off x="6879360" y="1915121"/>
            <a:ext cx="4870188" cy="3269617"/>
          </a:xfrm>
          <a:prstGeom prst="rect">
            <a:avLst/>
          </a:prstGeom>
        </p:spPr>
      </p:pic>
      <p:sp>
        <p:nvSpPr>
          <p:cNvPr id="9" name="ZoneTexte 8">
            <a:extLst>
              <a:ext uri="{FF2B5EF4-FFF2-40B4-BE49-F238E27FC236}">
                <a16:creationId xmlns:a16="http://schemas.microsoft.com/office/drawing/2014/main" id="{5A2C7AF5-31ED-544D-D67F-C6AE89AB4A2B}"/>
              </a:ext>
            </a:extLst>
          </p:cNvPr>
          <p:cNvSpPr txBox="1"/>
          <p:nvPr/>
        </p:nvSpPr>
        <p:spPr>
          <a:xfrm>
            <a:off x="1882430" y="6088812"/>
            <a:ext cx="4996930" cy="646331"/>
          </a:xfrm>
          <a:prstGeom prst="rect">
            <a:avLst/>
          </a:prstGeom>
          <a:noFill/>
        </p:spPr>
        <p:txBody>
          <a:bodyPr wrap="square" rtlCol="0">
            <a:spAutoFit/>
          </a:bodyPr>
          <a:lstStyle/>
          <a:p>
            <a:r>
              <a:rPr lang="fr-FR" dirty="0"/>
              <a:t>Proposition du bureau d’étude lors du comité de suivi de l’étude (frontière Nord-Ouest non retenue)</a:t>
            </a:r>
          </a:p>
        </p:txBody>
      </p:sp>
      <p:cxnSp>
        <p:nvCxnSpPr>
          <p:cNvPr id="12" name="Connecteur droit 11">
            <a:extLst>
              <a:ext uri="{FF2B5EF4-FFF2-40B4-BE49-F238E27FC236}">
                <a16:creationId xmlns:a16="http://schemas.microsoft.com/office/drawing/2014/main" id="{DD7B3716-758E-99D1-18B4-098B2CF8E9A7}"/>
              </a:ext>
            </a:extLst>
          </p:cNvPr>
          <p:cNvCxnSpPr/>
          <p:nvPr/>
        </p:nvCxnSpPr>
        <p:spPr>
          <a:xfrm flipH="1">
            <a:off x="9147579" y="3429000"/>
            <a:ext cx="92598" cy="82180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67F5238-5C0C-016E-1B73-36D2C5061305}"/>
              </a:ext>
            </a:extLst>
          </p:cNvPr>
          <p:cNvCxnSpPr>
            <a:cxnSpLocks/>
          </p:cNvCxnSpPr>
          <p:nvPr/>
        </p:nvCxnSpPr>
        <p:spPr>
          <a:xfrm flipH="1">
            <a:off x="8467710" y="4176431"/>
            <a:ext cx="624411" cy="33805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4CA9C80-E576-116C-ED71-050517000F2D}"/>
              </a:ext>
            </a:extLst>
          </p:cNvPr>
          <p:cNvSpPr txBox="1"/>
          <p:nvPr/>
        </p:nvSpPr>
        <p:spPr>
          <a:xfrm>
            <a:off x="7057390" y="5417309"/>
            <a:ext cx="4514127" cy="1200329"/>
          </a:xfrm>
          <a:prstGeom prst="rect">
            <a:avLst/>
          </a:prstGeom>
          <a:noFill/>
        </p:spPr>
        <p:txBody>
          <a:bodyPr wrap="square" rtlCol="0">
            <a:spAutoFit/>
          </a:bodyPr>
          <a:lstStyle/>
          <a:p>
            <a:r>
              <a:rPr lang="fr-FR" dirty="0"/>
              <a:t>Proposition de la commission gestion quantitative du SAGE COC retenue : coupure Sienne / sienne amont sur une logique topographique et géologique</a:t>
            </a:r>
          </a:p>
        </p:txBody>
      </p:sp>
      <p:cxnSp>
        <p:nvCxnSpPr>
          <p:cNvPr id="17" name="Connecteur droit avec flèche 16">
            <a:extLst>
              <a:ext uri="{FF2B5EF4-FFF2-40B4-BE49-F238E27FC236}">
                <a16:creationId xmlns:a16="http://schemas.microsoft.com/office/drawing/2014/main" id="{D95489C6-FECF-1FF4-B23E-81FFEEAEAD47}"/>
              </a:ext>
            </a:extLst>
          </p:cNvPr>
          <p:cNvCxnSpPr>
            <a:cxnSpLocks/>
          </p:cNvCxnSpPr>
          <p:nvPr/>
        </p:nvCxnSpPr>
        <p:spPr>
          <a:xfrm flipV="1">
            <a:off x="7931640" y="4514484"/>
            <a:ext cx="659757" cy="902825"/>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06990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C8873-6D75-E95C-3499-70FDA01824C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8548694-7C28-2455-02C4-B5358A4071BE}"/>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84DD1EE8-3BC3-E575-6B51-22BB5CC46861}"/>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10" name="Titre 1">
            <a:extLst>
              <a:ext uri="{FF2B5EF4-FFF2-40B4-BE49-F238E27FC236}">
                <a16:creationId xmlns:a16="http://schemas.microsoft.com/office/drawing/2014/main" id="{AF620CCD-8E4F-EA22-652A-2373ADDABBB9}"/>
              </a:ext>
            </a:extLst>
          </p:cNvPr>
          <p:cNvSpPr txBox="1">
            <a:spLocks/>
          </p:cNvSpPr>
          <p:nvPr/>
        </p:nvSpPr>
        <p:spPr>
          <a:xfrm>
            <a:off x="9142143" y="228331"/>
            <a:ext cx="5137354" cy="92118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La Soulles</a:t>
            </a:r>
          </a:p>
        </p:txBody>
      </p:sp>
      <p:pic>
        <p:nvPicPr>
          <p:cNvPr id="3" name="Image 2">
            <a:extLst>
              <a:ext uri="{FF2B5EF4-FFF2-40B4-BE49-F238E27FC236}">
                <a16:creationId xmlns:a16="http://schemas.microsoft.com/office/drawing/2014/main" id="{C1248490-EB88-91CC-E406-A3BBE94B413C}"/>
              </a:ext>
            </a:extLst>
          </p:cNvPr>
          <p:cNvPicPr>
            <a:picLocks noChangeAspect="1"/>
          </p:cNvPicPr>
          <p:nvPr/>
        </p:nvPicPr>
        <p:blipFill>
          <a:blip r:embed="rId3"/>
          <a:stretch>
            <a:fillRect/>
          </a:stretch>
        </p:blipFill>
        <p:spPr>
          <a:xfrm>
            <a:off x="347176" y="310061"/>
            <a:ext cx="8794967" cy="6237878"/>
          </a:xfrm>
          <a:prstGeom prst="rect">
            <a:avLst/>
          </a:prstGeom>
        </p:spPr>
      </p:pic>
      <p:sp>
        <p:nvSpPr>
          <p:cNvPr id="2" name="Espace réservé du contenu 2">
            <a:extLst>
              <a:ext uri="{FF2B5EF4-FFF2-40B4-BE49-F238E27FC236}">
                <a16:creationId xmlns:a16="http://schemas.microsoft.com/office/drawing/2014/main" id="{8CB76D9D-8F4B-1BA4-D3CA-E52C463E9D57}"/>
              </a:ext>
            </a:extLst>
          </p:cNvPr>
          <p:cNvSpPr>
            <a:spLocks noGrp="1"/>
          </p:cNvSpPr>
          <p:nvPr>
            <p:ph idx="1"/>
          </p:nvPr>
        </p:nvSpPr>
        <p:spPr>
          <a:xfrm>
            <a:off x="9213966" y="1421553"/>
            <a:ext cx="2978034" cy="3463589"/>
          </a:xfrm>
        </p:spPr>
        <p:txBody>
          <a:bodyPr>
            <a:normAutofit/>
          </a:bodyPr>
          <a:lstStyle/>
          <a:p>
            <a:pPr marL="0" indent="0">
              <a:buNone/>
            </a:pPr>
            <a:r>
              <a:rPr lang="fr-FR" sz="2400" b="1" i="1" dirty="0"/>
              <a:t>Critères principaux de définition :</a:t>
            </a:r>
          </a:p>
          <a:p>
            <a:r>
              <a:rPr lang="fr-FR" sz="2400" dirty="0"/>
              <a:t>Bassin-versant autonome avec peu de prélèvements</a:t>
            </a:r>
          </a:p>
          <a:p>
            <a:r>
              <a:rPr lang="fr-FR" sz="2400" dirty="0"/>
              <a:t>Instrumenté</a:t>
            </a:r>
          </a:p>
          <a:p>
            <a:pPr marL="0" indent="0">
              <a:buNone/>
            </a:pPr>
            <a:endParaRPr lang="fr-FR" sz="2400" dirty="0"/>
          </a:p>
        </p:txBody>
      </p:sp>
    </p:spTree>
    <p:extLst>
      <p:ext uri="{BB962C8B-B14F-4D97-AF65-F5344CB8AC3E}">
        <p14:creationId xmlns:p14="http://schemas.microsoft.com/office/powerpoint/2010/main" val="301288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CD81-AEFA-41B8-C4B2-9280655939A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FD7477B-EC2C-4791-7B61-10343E87A1C1}"/>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24A02C56-3E04-B480-D08B-BEDE764A744A}"/>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pic>
        <p:nvPicPr>
          <p:cNvPr id="3" name="Image 2">
            <a:extLst>
              <a:ext uri="{FF2B5EF4-FFF2-40B4-BE49-F238E27FC236}">
                <a16:creationId xmlns:a16="http://schemas.microsoft.com/office/drawing/2014/main" id="{B709AEA3-64B8-8461-1A01-F6A4615768B6}"/>
              </a:ext>
            </a:extLst>
          </p:cNvPr>
          <p:cNvPicPr>
            <a:picLocks noChangeAspect="1"/>
          </p:cNvPicPr>
          <p:nvPr/>
        </p:nvPicPr>
        <p:blipFill>
          <a:blip r:embed="rId3"/>
          <a:stretch>
            <a:fillRect/>
          </a:stretch>
        </p:blipFill>
        <p:spPr>
          <a:xfrm>
            <a:off x="159904" y="410681"/>
            <a:ext cx="8709079" cy="6176962"/>
          </a:xfrm>
          <a:prstGeom prst="rect">
            <a:avLst/>
          </a:prstGeom>
        </p:spPr>
      </p:pic>
      <p:sp>
        <p:nvSpPr>
          <p:cNvPr id="2" name="Espace réservé du contenu 2">
            <a:extLst>
              <a:ext uri="{FF2B5EF4-FFF2-40B4-BE49-F238E27FC236}">
                <a16:creationId xmlns:a16="http://schemas.microsoft.com/office/drawing/2014/main" id="{BC836530-759E-159F-9A2A-D8038B239F0E}"/>
              </a:ext>
            </a:extLst>
          </p:cNvPr>
          <p:cNvSpPr>
            <a:spLocks noGrp="1"/>
          </p:cNvSpPr>
          <p:nvPr>
            <p:ph idx="1"/>
          </p:nvPr>
        </p:nvSpPr>
        <p:spPr>
          <a:xfrm>
            <a:off x="8778239" y="1779905"/>
            <a:ext cx="3689207" cy="3578479"/>
          </a:xfrm>
        </p:spPr>
        <p:txBody>
          <a:bodyPr>
            <a:normAutofit/>
          </a:bodyPr>
          <a:lstStyle/>
          <a:p>
            <a:pPr marL="0" indent="0">
              <a:buNone/>
            </a:pPr>
            <a:r>
              <a:rPr lang="fr-FR" sz="2400" b="1" i="1" dirty="0"/>
              <a:t>Critères principaux de définition :</a:t>
            </a:r>
          </a:p>
          <a:p>
            <a:r>
              <a:rPr lang="fr-FR" sz="2400" dirty="0"/>
              <a:t>Regroupement de fleuves côtiers</a:t>
            </a:r>
          </a:p>
          <a:p>
            <a:r>
              <a:rPr lang="fr-FR" sz="2400" dirty="0"/>
              <a:t>Homogénéité des prélèvements (forages)</a:t>
            </a:r>
          </a:p>
          <a:p>
            <a:endParaRPr lang="fr-FR" sz="2400" dirty="0"/>
          </a:p>
        </p:txBody>
      </p:sp>
      <p:sp>
        <p:nvSpPr>
          <p:cNvPr id="4" name="Titre 1">
            <a:extLst>
              <a:ext uri="{FF2B5EF4-FFF2-40B4-BE49-F238E27FC236}">
                <a16:creationId xmlns:a16="http://schemas.microsoft.com/office/drawing/2014/main" id="{99017C2E-8BB4-2303-FE16-6E9AC712C4EE}"/>
              </a:ext>
            </a:extLst>
          </p:cNvPr>
          <p:cNvSpPr txBox="1">
            <a:spLocks/>
          </p:cNvSpPr>
          <p:nvPr/>
        </p:nvSpPr>
        <p:spPr>
          <a:xfrm>
            <a:off x="9142143" y="228331"/>
            <a:ext cx="2699337" cy="1755917"/>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Unités de gestion :</a:t>
            </a:r>
          </a:p>
          <a:p>
            <a:r>
              <a:rPr lang="fr-FR" sz="2000" dirty="0">
                <a:latin typeface="Arial"/>
                <a:cs typeface="Arial"/>
              </a:rPr>
              <a:t>Bassin côtier de </a:t>
            </a:r>
            <a:r>
              <a:rPr lang="fr-FR" sz="2000" dirty="0" err="1">
                <a:latin typeface="Arial"/>
                <a:cs typeface="Arial"/>
              </a:rPr>
              <a:t>Regneville</a:t>
            </a:r>
            <a:r>
              <a:rPr lang="fr-FR" sz="2000" dirty="0">
                <a:latin typeface="Arial"/>
                <a:cs typeface="Arial"/>
              </a:rPr>
              <a:t>-sur Mer à Donville-les -Bains</a:t>
            </a:r>
          </a:p>
        </p:txBody>
      </p:sp>
    </p:spTree>
    <p:extLst>
      <p:ext uri="{BB962C8B-B14F-4D97-AF65-F5344CB8AC3E}">
        <p14:creationId xmlns:p14="http://schemas.microsoft.com/office/powerpoint/2010/main" val="1494447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D7BE-1353-914F-5AF2-0525062DE68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4E9E74-E704-262D-52AE-278996851721}"/>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0A9DECF0-1B49-1915-6D60-B76021823DD3}"/>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7" name="Titre 1">
            <a:extLst>
              <a:ext uri="{FF2B5EF4-FFF2-40B4-BE49-F238E27FC236}">
                <a16:creationId xmlns:a16="http://schemas.microsoft.com/office/drawing/2014/main" id="{1370715F-EF4D-690B-18EE-AE673BB25D40}"/>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Etudes Volumes Prélevables</a:t>
            </a:r>
            <a:endParaRPr lang="fr-FR" sz="2000" dirty="0">
              <a:latin typeface="Arial"/>
              <a:cs typeface="Arial"/>
            </a:endParaRPr>
          </a:p>
        </p:txBody>
      </p:sp>
      <p:pic>
        <p:nvPicPr>
          <p:cNvPr id="8" name="Image 7">
            <a:extLst>
              <a:ext uri="{FF2B5EF4-FFF2-40B4-BE49-F238E27FC236}">
                <a16:creationId xmlns:a16="http://schemas.microsoft.com/office/drawing/2014/main" id="{75D38107-15C5-63E9-57A6-626B501E2A46}"/>
              </a:ext>
            </a:extLst>
          </p:cNvPr>
          <p:cNvPicPr>
            <a:picLocks noChangeAspect="1"/>
          </p:cNvPicPr>
          <p:nvPr/>
        </p:nvPicPr>
        <p:blipFill>
          <a:blip r:embed="rId3"/>
          <a:stretch>
            <a:fillRect/>
          </a:stretch>
        </p:blipFill>
        <p:spPr>
          <a:xfrm>
            <a:off x="214334" y="420623"/>
            <a:ext cx="3384744" cy="4813707"/>
          </a:xfrm>
          <a:prstGeom prst="rect">
            <a:avLst/>
          </a:prstGeom>
        </p:spPr>
      </p:pic>
      <p:pic>
        <p:nvPicPr>
          <p:cNvPr id="12" name="Image 11">
            <a:extLst>
              <a:ext uri="{FF2B5EF4-FFF2-40B4-BE49-F238E27FC236}">
                <a16:creationId xmlns:a16="http://schemas.microsoft.com/office/drawing/2014/main" id="{48306802-D91D-67E6-F746-02E521E316A5}"/>
              </a:ext>
            </a:extLst>
          </p:cNvPr>
          <p:cNvPicPr>
            <a:picLocks noChangeAspect="1"/>
          </p:cNvPicPr>
          <p:nvPr/>
        </p:nvPicPr>
        <p:blipFill>
          <a:blip r:embed="rId4"/>
          <a:stretch>
            <a:fillRect/>
          </a:stretch>
        </p:blipFill>
        <p:spPr>
          <a:xfrm>
            <a:off x="2924062" y="1733427"/>
            <a:ext cx="3385974" cy="4808290"/>
          </a:xfrm>
          <a:prstGeom prst="rect">
            <a:avLst/>
          </a:prstGeom>
        </p:spPr>
      </p:pic>
      <p:sp>
        <p:nvSpPr>
          <p:cNvPr id="14" name="Rectangle : coins arrondis 13">
            <a:extLst>
              <a:ext uri="{FF2B5EF4-FFF2-40B4-BE49-F238E27FC236}">
                <a16:creationId xmlns:a16="http://schemas.microsoft.com/office/drawing/2014/main" id="{6B24FC28-8BF4-2BAD-1AC8-0037A670E009}"/>
              </a:ext>
            </a:extLst>
          </p:cNvPr>
          <p:cNvSpPr/>
          <p:nvPr/>
        </p:nvSpPr>
        <p:spPr>
          <a:xfrm>
            <a:off x="7997442" y="3445074"/>
            <a:ext cx="2545462" cy="15823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A3D01D46-0CAA-0DC4-E9B8-9D624C7948FD}"/>
              </a:ext>
            </a:extLst>
          </p:cNvPr>
          <p:cNvSpPr txBox="1"/>
          <p:nvPr/>
        </p:nvSpPr>
        <p:spPr>
          <a:xfrm>
            <a:off x="8092312" y="3445074"/>
            <a:ext cx="2450592" cy="1384995"/>
          </a:xfrm>
          <a:prstGeom prst="rect">
            <a:avLst/>
          </a:prstGeom>
          <a:noFill/>
        </p:spPr>
        <p:txBody>
          <a:bodyPr wrap="square" rtlCol="0">
            <a:spAutoFit/>
          </a:bodyPr>
          <a:lstStyle/>
          <a:p>
            <a:pPr algn="ctr"/>
            <a:r>
              <a:rPr lang="fr-FR" sz="2800" b="1" dirty="0">
                <a:solidFill>
                  <a:srgbClr val="002060"/>
                </a:solidFill>
              </a:rPr>
              <a:t>OUI</a:t>
            </a:r>
          </a:p>
          <a:p>
            <a:pPr algn="ctr"/>
            <a:r>
              <a:rPr lang="fr-FR" sz="2800" b="1" dirty="0">
                <a:solidFill>
                  <a:srgbClr val="002060"/>
                </a:solidFill>
              </a:rPr>
              <a:t>NON</a:t>
            </a:r>
          </a:p>
          <a:p>
            <a:pPr algn="ctr"/>
            <a:r>
              <a:rPr lang="fr-FR" sz="2800" b="1" dirty="0">
                <a:solidFill>
                  <a:srgbClr val="002060"/>
                </a:solidFill>
              </a:rPr>
              <a:t>Je m’abstiens</a:t>
            </a:r>
          </a:p>
        </p:txBody>
      </p:sp>
      <p:sp>
        <p:nvSpPr>
          <p:cNvPr id="17" name="ZoneTexte 16">
            <a:extLst>
              <a:ext uri="{FF2B5EF4-FFF2-40B4-BE49-F238E27FC236}">
                <a16:creationId xmlns:a16="http://schemas.microsoft.com/office/drawing/2014/main" id="{7D2A2D79-EB0F-DDF3-12E0-C441A62E38CE}"/>
              </a:ext>
            </a:extLst>
          </p:cNvPr>
          <p:cNvSpPr txBox="1"/>
          <p:nvPr/>
        </p:nvSpPr>
        <p:spPr>
          <a:xfrm>
            <a:off x="6864209" y="1733427"/>
            <a:ext cx="4807458" cy="1490664"/>
          </a:xfrm>
          <a:prstGeom prst="rect">
            <a:avLst/>
          </a:prstGeom>
          <a:noFill/>
        </p:spPr>
        <p:txBody>
          <a:bodyPr wrap="square">
            <a:spAutoFit/>
          </a:bodyPr>
          <a:lstStyle/>
          <a:p>
            <a:pPr>
              <a:lnSpc>
                <a:spcPct val="115000"/>
              </a:lnSpc>
              <a:spcAft>
                <a:spcPts val="726"/>
              </a:spcAft>
            </a:pPr>
            <a:r>
              <a:rPr lang="fr-FR" sz="2000" b="1" dirty="0">
                <a:solidFill>
                  <a:schemeClr val="accent2"/>
                </a:solidFill>
              </a:rPr>
              <a:t>Question : </a:t>
            </a:r>
            <a:r>
              <a:rPr lang="fr-FR" sz="2000" b="1" dirty="0">
                <a:solidFill>
                  <a:schemeClr val="accent1"/>
                </a:solidFill>
              </a:rPr>
              <a:t>Validez-vous cette étape des études prélevable et la délimitation des unités de gestion du territoire du SAGE Côtiers Ouest Cotentin? </a:t>
            </a:r>
            <a:endParaRPr lang="fr-FR" sz="2000" b="1" i="1" dirty="0">
              <a:solidFill>
                <a:schemeClr val="accent1"/>
              </a:solidFill>
            </a:endParaRPr>
          </a:p>
        </p:txBody>
      </p:sp>
    </p:spTree>
    <p:extLst>
      <p:ext uri="{BB962C8B-B14F-4D97-AF65-F5344CB8AC3E}">
        <p14:creationId xmlns:p14="http://schemas.microsoft.com/office/powerpoint/2010/main" val="2873083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005E-DBC5-FAA9-CB1F-ADFB1C54D35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52E619-848C-EA76-1689-C9C9865C534A}"/>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390CAABF-D0E8-D718-5B30-F3AD888DCF60}"/>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7" name="Titre 1">
            <a:extLst>
              <a:ext uri="{FF2B5EF4-FFF2-40B4-BE49-F238E27FC236}">
                <a16:creationId xmlns:a16="http://schemas.microsoft.com/office/drawing/2014/main" id="{3B541AED-C26F-198B-CD35-85F0A84F28F9}"/>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Etudes Volumes Prélevables</a:t>
            </a:r>
          </a:p>
          <a:p>
            <a:r>
              <a:rPr lang="fr-FR" sz="2000" dirty="0">
                <a:latin typeface="Arial"/>
                <a:cs typeface="Arial"/>
              </a:rPr>
              <a:t>Stations de débit biologique</a:t>
            </a:r>
          </a:p>
        </p:txBody>
      </p:sp>
      <p:sp>
        <p:nvSpPr>
          <p:cNvPr id="5" name="ZoneTexte 4">
            <a:extLst>
              <a:ext uri="{FF2B5EF4-FFF2-40B4-BE49-F238E27FC236}">
                <a16:creationId xmlns:a16="http://schemas.microsoft.com/office/drawing/2014/main" id="{6FA05D7F-5AAF-95C6-E4B7-4BF40D26FEC1}"/>
              </a:ext>
            </a:extLst>
          </p:cNvPr>
          <p:cNvSpPr txBox="1"/>
          <p:nvPr/>
        </p:nvSpPr>
        <p:spPr>
          <a:xfrm>
            <a:off x="5136613" y="3429000"/>
            <a:ext cx="6989108" cy="1908215"/>
          </a:xfrm>
          <a:prstGeom prst="rect">
            <a:avLst/>
          </a:prstGeom>
          <a:noFill/>
        </p:spPr>
        <p:txBody>
          <a:bodyPr wrap="square">
            <a:spAutoFit/>
          </a:bodyPr>
          <a:lstStyle/>
          <a:p>
            <a:pPr marL="342900" indent="-342900">
              <a:spcAft>
                <a:spcPts val="600"/>
              </a:spcAft>
              <a:buAutoNum type="arabicParenR"/>
            </a:pPr>
            <a:r>
              <a:rPr lang="fr-FR" dirty="0"/>
              <a:t>Evaluer l’état actuel des milieux aquatiques : biologie, habitats, pressions</a:t>
            </a:r>
          </a:p>
          <a:p>
            <a:pPr marL="342900" indent="-342900">
              <a:spcAft>
                <a:spcPts val="600"/>
              </a:spcAft>
              <a:buAutoNum type="arabicParenR"/>
            </a:pPr>
            <a:r>
              <a:rPr lang="fr-FR" dirty="0"/>
              <a:t>Analyser la sensibilité des milieux aux conditions hydrologiques et à la baisse des débits</a:t>
            </a:r>
          </a:p>
          <a:p>
            <a:pPr marL="342900" indent="-342900">
              <a:spcAft>
                <a:spcPts val="600"/>
              </a:spcAft>
              <a:buAutoNum type="arabicParenR"/>
            </a:pPr>
            <a:r>
              <a:rPr lang="fr-FR" b="1" dirty="0"/>
              <a:t>Estimer des gammes de débits de bon fonctionnement des milieux aquatiques</a:t>
            </a:r>
          </a:p>
        </p:txBody>
      </p:sp>
      <p:sp>
        <p:nvSpPr>
          <p:cNvPr id="11" name="ZoneTexte 10">
            <a:extLst>
              <a:ext uri="{FF2B5EF4-FFF2-40B4-BE49-F238E27FC236}">
                <a16:creationId xmlns:a16="http://schemas.microsoft.com/office/drawing/2014/main" id="{D6AB837A-6094-C29E-8DE4-875A0F84C52F}"/>
              </a:ext>
            </a:extLst>
          </p:cNvPr>
          <p:cNvSpPr txBox="1"/>
          <p:nvPr/>
        </p:nvSpPr>
        <p:spPr>
          <a:xfrm>
            <a:off x="510601" y="501291"/>
            <a:ext cx="6986788" cy="2351926"/>
          </a:xfrm>
          <a:prstGeom prst="rect">
            <a:avLst/>
          </a:prstGeom>
          <a:noFill/>
        </p:spPr>
        <p:txBody>
          <a:bodyPr wrap="square">
            <a:spAutoFit/>
          </a:bodyPr>
          <a:lstStyle/>
          <a:p>
            <a:pPr marL="0" indent="0">
              <a:spcBef>
                <a:spcPts val="2500"/>
              </a:spcBef>
              <a:buFont typeface="Arial" panose="020B0604020202020204" pitchFamily="34" charset="0"/>
              <a:buNone/>
            </a:pPr>
            <a:r>
              <a:rPr lang="fr-FR" b="1" dirty="0">
                <a:solidFill>
                  <a:schemeClr val="accent1">
                    <a:lumMod val="60000"/>
                    <a:lumOff val="40000"/>
                  </a:schemeClr>
                </a:solidFill>
              </a:rPr>
              <a:t>Fonction des stations biologiques</a:t>
            </a:r>
          </a:p>
          <a:p>
            <a:pPr marL="0" lvl="1" indent="0">
              <a:buFont typeface="Arial" panose="020B0604020202020204" pitchFamily="34" charset="0"/>
              <a:buNone/>
            </a:pPr>
            <a:r>
              <a:rPr lang="fr-FR" dirty="0"/>
              <a:t>Ces stations mesurent le débit nécessaire pour préserver la biodiversité aquatique et la survie des espèces.</a:t>
            </a:r>
          </a:p>
          <a:p>
            <a:pPr marL="0" indent="0">
              <a:spcBef>
                <a:spcPts val="2500"/>
              </a:spcBef>
              <a:buFont typeface="Arial" panose="020B0604020202020204" pitchFamily="34" charset="0"/>
              <a:buNone/>
            </a:pPr>
            <a:r>
              <a:rPr lang="fr-FR" b="1" dirty="0">
                <a:solidFill>
                  <a:schemeClr val="accent1">
                    <a:lumMod val="60000"/>
                    <a:lumOff val="40000"/>
                  </a:schemeClr>
                </a:solidFill>
              </a:rPr>
              <a:t>Lien entre milieu physique et biologique</a:t>
            </a:r>
          </a:p>
          <a:p>
            <a:pPr marL="0" lvl="1"/>
            <a:r>
              <a:rPr lang="fr-FR" dirty="0"/>
              <a:t>Elles relient profondeur, vitesse et substrat aux besoins spécifiques des poissons.</a:t>
            </a:r>
          </a:p>
          <a:p>
            <a:pPr marL="0" lvl="1" indent="0">
              <a:buFont typeface="Arial" panose="020B0604020202020204" pitchFamily="34" charset="0"/>
              <a:buNone/>
            </a:pPr>
            <a:endParaRPr lang="fr-FR" dirty="0"/>
          </a:p>
        </p:txBody>
      </p:sp>
      <p:pic>
        <p:nvPicPr>
          <p:cNvPr id="13" name="Content Placeholder 4" descr="Un saumon saute dans une échelle à poissons à Issaquah, Washington, le 24 septembre.  ">
            <a:extLst>
              <a:ext uri="{FF2B5EF4-FFF2-40B4-BE49-F238E27FC236}">
                <a16:creationId xmlns:a16="http://schemas.microsoft.com/office/drawing/2014/main" id="{3D3E9A5D-D6F7-AC00-7E9E-E131EA10273F}"/>
              </a:ext>
            </a:extLst>
          </p:cNvPr>
          <p:cNvPicPr>
            <a:picLocks noChangeAspect="1"/>
          </p:cNvPicPr>
          <p:nvPr/>
        </p:nvPicPr>
        <p:blipFill>
          <a:blip r:embed="rId3"/>
          <a:srcRect l="11697" r="16297" b="2"/>
          <a:stretch>
            <a:fillRect/>
          </a:stretch>
        </p:blipFill>
        <p:spPr>
          <a:xfrm>
            <a:off x="289656" y="4269872"/>
            <a:ext cx="2459983" cy="2271845"/>
          </a:xfrm>
          <a:prstGeom prst="rect">
            <a:avLst/>
          </a:prstGeom>
        </p:spPr>
      </p:pic>
      <p:sp>
        <p:nvSpPr>
          <p:cNvPr id="18" name="ZoneTexte 17">
            <a:extLst>
              <a:ext uri="{FF2B5EF4-FFF2-40B4-BE49-F238E27FC236}">
                <a16:creationId xmlns:a16="http://schemas.microsoft.com/office/drawing/2014/main" id="{C91D4958-AD8E-9FD8-94FE-8B233B0AA152}"/>
              </a:ext>
            </a:extLst>
          </p:cNvPr>
          <p:cNvSpPr txBox="1"/>
          <p:nvPr/>
        </p:nvSpPr>
        <p:spPr>
          <a:xfrm>
            <a:off x="608527" y="3202325"/>
            <a:ext cx="6986788" cy="923330"/>
          </a:xfrm>
          <a:prstGeom prst="rect">
            <a:avLst/>
          </a:prstGeom>
          <a:noFill/>
        </p:spPr>
        <p:txBody>
          <a:bodyPr wrap="square">
            <a:spAutoFit/>
          </a:bodyPr>
          <a:lstStyle/>
          <a:p>
            <a:pPr marL="0" indent="0">
              <a:spcBef>
                <a:spcPts val="2500"/>
              </a:spcBef>
              <a:buFont typeface="Arial" panose="020B0604020202020204" pitchFamily="34" charset="0"/>
              <a:buNone/>
            </a:pPr>
            <a:r>
              <a:rPr lang="fr-FR" b="1" dirty="0"/>
              <a:t>Analyse des paramètres hydrauliques</a:t>
            </a:r>
          </a:p>
          <a:p>
            <a:pPr marL="0" lvl="1" indent="0">
              <a:buFont typeface="Arial" panose="020B0604020202020204" pitchFamily="34" charset="0"/>
              <a:buNone/>
            </a:pPr>
            <a:r>
              <a:rPr lang="fr-FR" dirty="0"/>
              <a:t>La méthode mesure largeur mouillée, profondeur moyenne et vitesse pour analyser la réponse hydraulique du lit de la rivière</a:t>
            </a:r>
          </a:p>
        </p:txBody>
      </p:sp>
    </p:spTree>
    <p:extLst>
      <p:ext uri="{BB962C8B-B14F-4D97-AF65-F5344CB8AC3E}">
        <p14:creationId xmlns:p14="http://schemas.microsoft.com/office/powerpoint/2010/main" val="1358992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8B8B-F88D-1B78-3A40-BF52B07A9D6A}"/>
              </a:ext>
            </a:extLst>
          </p:cNvPr>
          <p:cNvSpPr>
            <a:spLocks noGrp="1"/>
          </p:cNvSpPr>
          <p:nvPr>
            <p:ph type="title"/>
          </p:nvPr>
        </p:nvSpPr>
        <p:spPr>
          <a:xfrm>
            <a:off x="533401" y="533400"/>
            <a:ext cx="4751831" cy="1066800"/>
          </a:xfrm>
        </p:spPr>
        <p:txBody>
          <a:bodyPr anchor="t">
            <a:normAutofit/>
          </a:bodyPr>
          <a:lstStyle/>
          <a:p>
            <a:r>
              <a:rPr lang="en-US"/>
              <a:t>Présentation simplifiée de la méthode ESTIMHAB</a:t>
            </a:r>
          </a:p>
        </p:txBody>
      </p:sp>
      <p:pic>
        <p:nvPicPr>
          <p:cNvPr id="5" name="Content Placeholder 4" descr="Examen d’un échantillon d’eau dans la zone contaminée">
            <a:extLst>
              <a:ext uri="{FF2B5EF4-FFF2-40B4-BE49-F238E27FC236}">
                <a16:creationId xmlns:a16="http://schemas.microsoft.com/office/drawing/2014/main" id="{E347F7EE-3D70-4D16-9091-6B333A5416D4}"/>
              </a:ext>
            </a:extLst>
          </p:cNvPr>
          <p:cNvPicPr>
            <a:picLocks noGrp="1" noChangeAspect="1"/>
          </p:cNvPicPr>
          <p:nvPr>
            <p:ph type="pic" sz="quarter" idx="13"/>
          </p:nvPr>
        </p:nvPicPr>
        <p:blipFill>
          <a:blip r:embed="rId3"/>
          <a:srcRect l="11845" r="15878" b="1"/>
          <a:stretch>
            <a:fillRect/>
          </a:stretch>
        </p:blipFill>
        <p:spPr>
          <a:xfrm>
            <a:off x="152400" y="1965325"/>
            <a:ext cx="5132831" cy="4740275"/>
          </a:xfrm>
        </p:spPr>
      </p:pic>
      <p:sp>
        <p:nvSpPr>
          <p:cNvPr id="4" name="Content Placeholder 3">
            <a:extLst>
              <a:ext uri="{FF2B5EF4-FFF2-40B4-BE49-F238E27FC236}">
                <a16:creationId xmlns:a16="http://schemas.microsoft.com/office/drawing/2014/main" id="{2F5DE740-E69F-9A53-2A27-58AE81C83AA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5562" y="533401"/>
            <a:ext cx="5753037" cy="5806472"/>
          </a:xfrm>
        </p:spPr>
        <p:txBody>
          <a:bodyPr>
            <a:normAutofit fontScale="92500" lnSpcReduction="20000"/>
          </a:bodyPr>
          <a:lstStyle/>
          <a:p>
            <a:pPr marL="0" indent="0">
              <a:spcBef>
                <a:spcPts val="2500"/>
              </a:spcBef>
              <a:buFont typeface="Arial" panose="020B0604020202020204" pitchFamily="34" charset="0"/>
              <a:buNone/>
            </a:pPr>
            <a:r>
              <a:rPr lang="en-US" b="1" dirty="0"/>
              <a:t>Principe de la </a:t>
            </a:r>
            <a:r>
              <a:rPr lang="en-US" b="1" dirty="0" err="1"/>
              <a:t>méthode</a:t>
            </a:r>
            <a:endParaRPr lang="en-US" b="1" dirty="0"/>
          </a:p>
          <a:p>
            <a:pPr marL="0" lvl="1" indent="0">
              <a:buFont typeface="Arial" panose="020B0604020202020204" pitchFamily="34" charset="0"/>
              <a:buNone/>
            </a:pPr>
            <a:r>
              <a:rPr dirty="0"/>
              <a:t>ESTIMHAB </a:t>
            </a:r>
            <a:r>
              <a:rPr dirty="0" err="1"/>
              <a:t>relie</a:t>
            </a:r>
            <a:r>
              <a:rPr dirty="0"/>
              <a:t> le </a:t>
            </a:r>
            <a:r>
              <a:rPr dirty="0" err="1"/>
              <a:t>débit</a:t>
            </a:r>
            <a:r>
              <a:rPr dirty="0"/>
              <a:t> d’un </a:t>
            </a:r>
            <a:r>
              <a:rPr dirty="0" err="1"/>
              <a:t>cours</a:t>
            </a:r>
            <a:r>
              <a:rPr dirty="0"/>
              <a:t> </a:t>
            </a:r>
            <a:r>
              <a:rPr dirty="0" err="1"/>
              <a:t>d’eau</a:t>
            </a:r>
            <a:r>
              <a:rPr dirty="0"/>
              <a:t> à la </a:t>
            </a:r>
            <a:r>
              <a:rPr dirty="0" err="1"/>
              <a:t>disponibilité</a:t>
            </a:r>
            <a:r>
              <a:rPr dirty="0"/>
              <a:t> des habitats pour les </a:t>
            </a:r>
            <a:r>
              <a:rPr dirty="0" err="1"/>
              <a:t>espèces</a:t>
            </a:r>
            <a:r>
              <a:rPr dirty="0"/>
              <a:t> </a:t>
            </a:r>
            <a:r>
              <a:rPr dirty="0" err="1"/>
              <a:t>aquatiques</a:t>
            </a:r>
            <a:r>
              <a:rPr dirty="0"/>
              <a:t> </a:t>
            </a:r>
            <a:r>
              <a:rPr dirty="0" err="1"/>
              <a:t>selon</a:t>
            </a:r>
            <a:r>
              <a:rPr dirty="0"/>
              <a:t> </a:t>
            </a:r>
            <a:r>
              <a:rPr dirty="0" err="1"/>
              <a:t>leurs</a:t>
            </a:r>
            <a:r>
              <a:rPr dirty="0"/>
              <a:t> </a:t>
            </a:r>
            <a:r>
              <a:rPr dirty="0" err="1"/>
              <a:t>préférences</a:t>
            </a:r>
            <a:r>
              <a:rPr dirty="0"/>
              <a:t> </a:t>
            </a:r>
            <a:r>
              <a:rPr dirty="0" err="1"/>
              <a:t>spécifiques</a:t>
            </a:r>
            <a:r>
              <a:rPr dirty="0"/>
              <a:t>.</a:t>
            </a:r>
            <a:endParaRPr lang="en-US" dirty="0"/>
          </a:p>
          <a:p>
            <a:pPr marL="0" indent="0">
              <a:spcBef>
                <a:spcPts val="2500"/>
              </a:spcBef>
              <a:buFont typeface="Arial" panose="020B0604020202020204" pitchFamily="34" charset="0"/>
              <a:buNone/>
            </a:pPr>
            <a:r>
              <a:rPr lang="en-US" b="1" dirty="0" err="1"/>
              <a:t>Collecte</a:t>
            </a:r>
            <a:r>
              <a:rPr lang="en-US" b="1" dirty="0"/>
              <a:t> des données physiques</a:t>
            </a:r>
          </a:p>
          <a:p>
            <a:pPr marL="0" lvl="1" indent="0">
              <a:buFont typeface="Arial" panose="020B0604020202020204" pitchFamily="34" charset="0"/>
              <a:buNone/>
            </a:pPr>
            <a:r>
              <a:rPr dirty="0" err="1"/>
              <a:t>Mesures</a:t>
            </a:r>
            <a:r>
              <a:rPr dirty="0"/>
              <a:t> sur </a:t>
            </a:r>
            <a:r>
              <a:rPr dirty="0" err="1"/>
              <a:t>plusieurs</a:t>
            </a:r>
            <a:r>
              <a:rPr dirty="0"/>
              <a:t> transects </a:t>
            </a:r>
            <a:r>
              <a:rPr dirty="0" err="1"/>
              <a:t>caractérisent</a:t>
            </a:r>
            <a:r>
              <a:rPr dirty="0"/>
              <a:t> les conditions </a:t>
            </a:r>
            <a:r>
              <a:rPr dirty="0" err="1"/>
              <a:t>hydrauliques</a:t>
            </a:r>
            <a:r>
              <a:rPr dirty="0"/>
              <a:t> du </a:t>
            </a:r>
            <a:r>
              <a:rPr dirty="0" err="1"/>
              <a:t>cours</a:t>
            </a:r>
            <a:r>
              <a:rPr dirty="0"/>
              <a:t> </a:t>
            </a:r>
            <a:r>
              <a:rPr dirty="0" err="1"/>
              <a:t>d’eau</a:t>
            </a:r>
            <a:r>
              <a:rPr dirty="0"/>
              <a:t> pour </a:t>
            </a:r>
            <a:r>
              <a:rPr dirty="0" err="1"/>
              <a:t>analyser</a:t>
            </a:r>
            <a:r>
              <a:rPr dirty="0"/>
              <a:t> les habitats.</a:t>
            </a:r>
            <a:endParaRPr lang="en-US" dirty="0"/>
          </a:p>
          <a:p>
            <a:pPr marL="0" indent="0">
              <a:spcBef>
                <a:spcPts val="2500"/>
              </a:spcBef>
              <a:buFont typeface="Arial" panose="020B0604020202020204" pitchFamily="34" charset="0"/>
              <a:buNone/>
            </a:pPr>
            <a:r>
              <a:rPr lang="en-US" b="1" dirty="0" err="1"/>
              <a:t>Préférences</a:t>
            </a:r>
            <a:r>
              <a:rPr lang="en-US" b="1" dirty="0"/>
              <a:t> </a:t>
            </a:r>
            <a:r>
              <a:rPr lang="en-US" b="1" dirty="0" err="1"/>
              <a:t>biologiques</a:t>
            </a:r>
            <a:endParaRPr lang="en-US" b="1" dirty="0"/>
          </a:p>
          <a:p>
            <a:pPr marL="0" lvl="1" indent="0">
              <a:buFont typeface="Arial" panose="020B0604020202020204" pitchFamily="34" charset="0"/>
              <a:buNone/>
            </a:pPr>
            <a:r>
              <a:rPr dirty="0"/>
              <a:t>Les données </a:t>
            </a:r>
            <a:r>
              <a:rPr dirty="0" err="1"/>
              <a:t>sont</a:t>
            </a:r>
            <a:r>
              <a:rPr dirty="0"/>
              <a:t> </a:t>
            </a:r>
            <a:r>
              <a:rPr dirty="0" err="1"/>
              <a:t>croisées</a:t>
            </a:r>
            <a:r>
              <a:rPr dirty="0"/>
              <a:t> avec les </a:t>
            </a:r>
            <a:r>
              <a:rPr dirty="0" err="1"/>
              <a:t>préférences</a:t>
            </a:r>
            <a:r>
              <a:rPr dirty="0"/>
              <a:t> </a:t>
            </a:r>
            <a:r>
              <a:rPr dirty="0" err="1"/>
              <a:t>biologiques</a:t>
            </a:r>
            <a:r>
              <a:rPr dirty="0"/>
              <a:t> des </a:t>
            </a:r>
            <a:r>
              <a:rPr dirty="0" err="1"/>
              <a:t>poissons</a:t>
            </a:r>
            <a:r>
              <a:rPr dirty="0"/>
              <a:t> </a:t>
            </a:r>
            <a:r>
              <a:rPr dirty="0" err="1"/>
              <a:t>indicateurs</a:t>
            </a:r>
            <a:r>
              <a:rPr dirty="0"/>
              <a:t> pour </a:t>
            </a:r>
            <a:r>
              <a:rPr dirty="0" err="1"/>
              <a:t>déterminer</a:t>
            </a:r>
            <a:r>
              <a:rPr dirty="0"/>
              <a:t> </a:t>
            </a:r>
            <a:r>
              <a:rPr dirty="0" err="1"/>
              <a:t>l’habitat</a:t>
            </a:r>
            <a:r>
              <a:rPr dirty="0"/>
              <a:t> optimal.</a:t>
            </a:r>
            <a:endParaRPr lang="en-US" dirty="0"/>
          </a:p>
          <a:p>
            <a:pPr marL="0" indent="0">
              <a:spcBef>
                <a:spcPts val="2500"/>
              </a:spcBef>
              <a:buFont typeface="Arial" panose="020B0604020202020204" pitchFamily="34" charset="0"/>
              <a:buNone/>
            </a:pPr>
            <a:r>
              <a:rPr lang="en-US" b="1" dirty="0"/>
              <a:t>Application </a:t>
            </a:r>
            <a:r>
              <a:rPr lang="en-US" b="1" dirty="0" err="1"/>
              <a:t>en</a:t>
            </a:r>
            <a:r>
              <a:rPr lang="en-US" b="1" dirty="0"/>
              <a:t> gestion</a:t>
            </a:r>
          </a:p>
          <a:p>
            <a:pPr marL="0" lvl="1" indent="0">
              <a:buFont typeface="Arial" panose="020B0604020202020204" pitchFamily="34" charset="0"/>
              <a:buNone/>
            </a:pPr>
            <a:r>
              <a:rPr dirty="0"/>
              <a:t>La </a:t>
            </a:r>
            <a:r>
              <a:rPr dirty="0" err="1"/>
              <a:t>méthode</a:t>
            </a:r>
            <a:r>
              <a:rPr dirty="0"/>
              <a:t> aide à </a:t>
            </a:r>
            <a:r>
              <a:rPr dirty="0" err="1"/>
              <a:t>définir</a:t>
            </a:r>
            <a:r>
              <a:rPr dirty="0"/>
              <a:t> des </a:t>
            </a:r>
            <a:r>
              <a:rPr dirty="0" err="1"/>
              <a:t>débits</a:t>
            </a:r>
            <a:r>
              <a:rPr dirty="0"/>
              <a:t> </a:t>
            </a:r>
            <a:r>
              <a:rPr dirty="0" err="1"/>
              <a:t>biologiques</a:t>
            </a:r>
            <a:r>
              <a:rPr dirty="0"/>
              <a:t> </a:t>
            </a:r>
            <a:r>
              <a:rPr dirty="0" err="1"/>
              <a:t>optimaux</a:t>
            </a:r>
            <a:r>
              <a:rPr dirty="0"/>
              <a:t> pour la gestion </a:t>
            </a:r>
            <a:r>
              <a:rPr dirty="0" err="1"/>
              <a:t>écologique</a:t>
            </a:r>
            <a:r>
              <a:rPr dirty="0"/>
              <a:t> des rivières </a:t>
            </a:r>
            <a:r>
              <a:rPr dirty="0" err="1"/>
              <a:t>régulées</a:t>
            </a:r>
            <a:r>
              <a:rPr dirty="0"/>
              <a:t>.</a:t>
            </a:r>
            <a:endParaRPr lang="en-US" dirty="0"/>
          </a:p>
        </p:txBody>
      </p:sp>
    </p:spTree>
    <p:extLst>
      <p:ext uri="{BB962C8B-B14F-4D97-AF65-F5344CB8AC3E}">
        <p14:creationId xmlns:p14="http://schemas.microsoft.com/office/powerpoint/2010/main" val="3867227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247B-E8D5-57C5-A0BB-82CDED0B9DFF}"/>
              </a:ext>
            </a:extLst>
          </p:cNvPr>
          <p:cNvSpPr>
            <a:spLocks noGrp="1"/>
          </p:cNvSpPr>
          <p:nvPr>
            <p:ph type="title"/>
          </p:nvPr>
        </p:nvSpPr>
        <p:spPr>
          <a:xfrm>
            <a:off x="533401" y="533400"/>
            <a:ext cx="4751831" cy="1066800"/>
          </a:xfrm>
        </p:spPr>
        <p:txBody>
          <a:bodyPr anchor="t">
            <a:normAutofit/>
          </a:bodyPr>
          <a:lstStyle/>
          <a:p>
            <a:r>
              <a:rPr lang="en-US"/>
              <a:t>Principes de la méthode hydraulique</a:t>
            </a:r>
          </a:p>
        </p:txBody>
      </p:sp>
      <p:pic>
        <p:nvPicPr>
          <p:cNvPr id="5" name="Content Placeholder 4" descr="Un saumon saute dans une échelle à poissons à Issaquah, Washington, le 24 septembre.  ">
            <a:extLst>
              <a:ext uri="{FF2B5EF4-FFF2-40B4-BE49-F238E27FC236}">
                <a16:creationId xmlns:a16="http://schemas.microsoft.com/office/drawing/2014/main" id="{4C791EDC-DD35-49C3-9B41-79B214D22FD0}"/>
              </a:ext>
            </a:extLst>
          </p:cNvPr>
          <p:cNvPicPr>
            <a:picLocks noGrp="1" noChangeAspect="1"/>
          </p:cNvPicPr>
          <p:nvPr>
            <p:ph type="pic" sz="quarter" idx="13"/>
          </p:nvPr>
        </p:nvPicPr>
        <p:blipFill>
          <a:blip r:embed="rId3"/>
          <a:srcRect l="11697" r="16297" b="2"/>
          <a:stretch>
            <a:fillRect/>
          </a:stretch>
        </p:blipFill>
        <p:spPr>
          <a:xfrm>
            <a:off x="152400" y="1965325"/>
            <a:ext cx="5132831" cy="4740275"/>
          </a:xfrm>
        </p:spPr>
      </p:pic>
      <p:sp>
        <p:nvSpPr>
          <p:cNvPr id="4" name="Content Placeholder 3">
            <a:extLst>
              <a:ext uri="{FF2B5EF4-FFF2-40B4-BE49-F238E27FC236}">
                <a16:creationId xmlns:a16="http://schemas.microsoft.com/office/drawing/2014/main" id="{FBCD87FE-8DAA-7D8C-36A2-6501F10F723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5562" y="533401"/>
            <a:ext cx="5753037" cy="5806472"/>
          </a:xfrm>
        </p:spPr>
        <p:txBody>
          <a:bodyPr>
            <a:normAutofit fontScale="92500" lnSpcReduction="20000"/>
          </a:bodyPr>
          <a:lstStyle/>
          <a:p>
            <a:pPr marL="0" indent="0">
              <a:spcBef>
                <a:spcPts val="2500"/>
              </a:spcBef>
              <a:buFont typeface="Arial" panose="020B0604020202020204" pitchFamily="34" charset="0"/>
              <a:buNone/>
            </a:pPr>
            <a:r>
              <a:rPr lang="en-US" b="1" dirty="0" err="1"/>
              <a:t>Analyse</a:t>
            </a:r>
            <a:r>
              <a:rPr lang="en-US" b="1" dirty="0"/>
              <a:t> des </a:t>
            </a:r>
            <a:r>
              <a:rPr lang="en-US" b="1" dirty="0" err="1"/>
              <a:t>paramètres</a:t>
            </a:r>
            <a:r>
              <a:rPr lang="en-US" b="1" dirty="0"/>
              <a:t> </a:t>
            </a:r>
            <a:r>
              <a:rPr lang="en-US" b="1" dirty="0" err="1"/>
              <a:t>hydrauliques</a:t>
            </a:r>
            <a:endParaRPr lang="en-US" b="1" dirty="0"/>
          </a:p>
          <a:p>
            <a:pPr marL="0" lvl="1" indent="0">
              <a:buFont typeface="Arial" panose="020B0604020202020204" pitchFamily="34" charset="0"/>
              <a:buNone/>
            </a:pPr>
            <a:r>
              <a:rPr dirty="0"/>
              <a:t>La </a:t>
            </a:r>
            <a:r>
              <a:rPr dirty="0" err="1"/>
              <a:t>méthode</a:t>
            </a:r>
            <a:r>
              <a:rPr dirty="0"/>
              <a:t> </a:t>
            </a:r>
            <a:r>
              <a:rPr dirty="0" err="1"/>
              <a:t>mesure</a:t>
            </a:r>
            <a:r>
              <a:rPr dirty="0"/>
              <a:t> </a:t>
            </a:r>
            <a:r>
              <a:rPr dirty="0" err="1"/>
              <a:t>largeur</a:t>
            </a:r>
            <a:r>
              <a:rPr dirty="0"/>
              <a:t> </a:t>
            </a:r>
            <a:r>
              <a:rPr dirty="0" err="1"/>
              <a:t>mouillée</a:t>
            </a:r>
            <a:r>
              <a:rPr dirty="0"/>
              <a:t>, </a:t>
            </a:r>
            <a:r>
              <a:rPr dirty="0" err="1"/>
              <a:t>profondeur</a:t>
            </a:r>
            <a:r>
              <a:rPr dirty="0"/>
              <a:t> </a:t>
            </a:r>
            <a:r>
              <a:rPr dirty="0" err="1"/>
              <a:t>moyenne</a:t>
            </a:r>
            <a:r>
              <a:rPr dirty="0"/>
              <a:t> et </a:t>
            </a:r>
            <a:r>
              <a:rPr dirty="0" err="1"/>
              <a:t>vitesse</a:t>
            </a:r>
            <a:r>
              <a:rPr dirty="0"/>
              <a:t> pour </a:t>
            </a:r>
            <a:r>
              <a:rPr dirty="0" err="1"/>
              <a:t>analyser</a:t>
            </a:r>
            <a:r>
              <a:rPr dirty="0"/>
              <a:t> la </a:t>
            </a:r>
            <a:r>
              <a:rPr dirty="0" err="1"/>
              <a:t>réponse</a:t>
            </a:r>
            <a:r>
              <a:rPr dirty="0"/>
              <a:t> </a:t>
            </a:r>
            <a:r>
              <a:rPr dirty="0" err="1"/>
              <a:t>hydraulique</a:t>
            </a:r>
            <a:r>
              <a:rPr dirty="0"/>
              <a:t> du lit de la rivière.</a:t>
            </a:r>
            <a:endParaRPr lang="en-US" dirty="0"/>
          </a:p>
          <a:p>
            <a:pPr marL="0" indent="0">
              <a:spcBef>
                <a:spcPts val="2500"/>
              </a:spcBef>
              <a:buFont typeface="Arial" panose="020B0604020202020204" pitchFamily="34" charset="0"/>
              <a:buNone/>
            </a:pPr>
            <a:r>
              <a:rPr lang="en-US" b="1" dirty="0" err="1"/>
              <a:t>Différences</a:t>
            </a:r>
            <a:r>
              <a:rPr lang="en-US" b="1" dirty="0"/>
              <a:t> avec </a:t>
            </a:r>
            <a:r>
              <a:rPr lang="en-US" b="1" dirty="0" err="1"/>
              <a:t>méthode</a:t>
            </a:r>
            <a:r>
              <a:rPr lang="en-US" b="1" dirty="0"/>
              <a:t> ESTIMHAB</a:t>
            </a:r>
          </a:p>
          <a:p>
            <a:pPr marL="0" lvl="1" indent="0">
              <a:buFont typeface="Arial" panose="020B0604020202020204" pitchFamily="34" charset="0"/>
              <a:buNone/>
            </a:pPr>
            <a:r>
              <a:rPr dirty="0"/>
              <a:t>Elle ne </a:t>
            </a:r>
            <a:r>
              <a:rPr dirty="0" err="1"/>
              <a:t>considère</a:t>
            </a:r>
            <a:r>
              <a:rPr dirty="0"/>
              <a:t> pas les </a:t>
            </a:r>
            <a:r>
              <a:rPr dirty="0" err="1"/>
              <a:t>préférences</a:t>
            </a:r>
            <a:r>
              <a:rPr dirty="0"/>
              <a:t> </a:t>
            </a:r>
            <a:r>
              <a:rPr dirty="0" err="1"/>
              <a:t>biologiques</a:t>
            </a:r>
            <a:r>
              <a:rPr dirty="0"/>
              <a:t> </a:t>
            </a:r>
            <a:r>
              <a:rPr dirty="0" err="1"/>
              <a:t>mais</a:t>
            </a:r>
            <a:r>
              <a:rPr dirty="0"/>
              <a:t> repose sur des conditions physiques pour </a:t>
            </a:r>
            <a:r>
              <a:rPr dirty="0" err="1"/>
              <a:t>maintenir</a:t>
            </a:r>
            <a:r>
              <a:rPr dirty="0"/>
              <a:t> la vie </a:t>
            </a:r>
            <a:r>
              <a:rPr dirty="0" err="1"/>
              <a:t>aquatique</a:t>
            </a:r>
            <a:r>
              <a:rPr dirty="0"/>
              <a:t>.</a:t>
            </a:r>
            <a:endParaRPr lang="en-US" dirty="0"/>
          </a:p>
          <a:p>
            <a:pPr marL="0" indent="0">
              <a:spcBef>
                <a:spcPts val="2500"/>
              </a:spcBef>
              <a:buFont typeface="Arial" panose="020B0604020202020204" pitchFamily="34" charset="0"/>
              <a:buNone/>
            </a:pPr>
            <a:r>
              <a:rPr lang="en-US" b="1" dirty="0"/>
              <a:t>Impact du </a:t>
            </a:r>
            <a:r>
              <a:rPr lang="en-US" b="1" dirty="0" err="1"/>
              <a:t>faible</a:t>
            </a:r>
            <a:r>
              <a:rPr lang="en-US" b="1" dirty="0"/>
              <a:t> </a:t>
            </a:r>
            <a:r>
              <a:rPr lang="en-US" b="1" dirty="0" err="1"/>
              <a:t>débit</a:t>
            </a:r>
            <a:endParaRPr lang="en-US" b="1" dirty="0"/>
          </a:p>
          <a:p>
            <a:pPr marL="0" lvl="1" indent="0">
              <a:buFont typeface="Arial" panose="020B0604020202020204" pitchFamily="34" charset="0"/>
              <a:buNone/>
            </a:pPr>
            <a:r>
              <a:rPr dirty="0"/>
              <a:t>Un </a:t>
            </a:r>
            <a:r>
              <a:rPr dirty="0" err="1"/>
              <a:t>débit</a:t>
            </a:r>
            <a:r>
              <a:rPr dirty="0"/>
              <a:t> trop </a:t>
            </a:r>
            <a:r>
              <a:rPr dirty="0" err="1"/>
              <a:t>faible</a:t>
            </a:r>
            <a:r>
              <a:rPr dirty="0"/>
              <a:t> </a:t>
            </a:r>
            <a:r>
              <a:rPr dirty="0" err="1"/>
              <a:t>réduit</a:t>
            </a:r>
            <a:r>
              <a:rPr dirty="0"/>
              <a:t> </a:t>
            </a:r>
            <a:r>
              <a:rPr dirty="0" err="1"/>
              <a:t>largeur</a:t>
            </a:r>
            <a:r>
              <a:rPr dirty="0"/>
              <a:t> et </a:t>
            </a:r>
            <a:r>
              <a:rPr dirty="0" err="1"/>
              <a:t>profondeur</a:t>
            </a:r>
            <a:r>
              <a:rPr dirty="0"/>
              <a:t>, </a:t>
            </a:r>
            <a:r>
              <a:rPr dirty="0" err="1"/>
              <a:t>limitant</a:t>
            </a:r>
            <a:r>
              <a:rPr dirty="0"/>
              <a:t> </a:t>
            </a:r>
            <a:r>
              <a:rPr dirty="0" err="1"/>
              <a:t>l’habitat</a:t>
            </a:r>
            <a:r>
              <a:rPr dirty="0"/>
              <a:t> et </a:t>
            </a:r>
            <a:r>
              <a:rPr dirty="0" err="1"/>
              <a:t>augmentant</a:t>
            </a:r>
            <a:r>
              <a:rPr dirty="0"/>
              <a:t> le </a:t>
            </a:r>
            <a:r>
              <a:rPr dirty="0" err="1"/>
              <a:t>risque</a:t>
            </a:r>
            <a:r>
              <a:rPr dirty="0"/>
              <a:t> de </a:t>
            </a:r>
            <a:r>
              <a:rPr dirty="0" err="1"/>
              <a:t>mortalité</a:t>
            </a:r>
            <a:r>
              <a:rPr dirty="0"/>
              <a:t> pour les </a:t>
            </a:r>
            <a:r>
              <a:rPr dirty="0" err="1"/>
              <a:t>poissons</a:t>
            </a:r>
            <a:r>
              <a:rPr dirty="0"/>
              <a:t>.</a:t>
            </a:r>
            <a:endParaRPr lang="en-US" dirty="0"/>
          </a:p>
          <a:p>
            <a:pPr marL="0" indent="0">
              <a:spcBef>
                <a:spcPts val="2500"/>
              </a:spcBef>
              <a:buFont typeface="Arial" panose="020B0604020202020204" pitchFamily="34" charset="0"/>
              <a:buNone/>
            </a:pPr>
            <a:r>
              <a:rPr lang="en-US" b="1" dirty="0" err="1"/>
              <a:t>Utilisation</a:t>
            </a:r>
            <a:r>
              <a:rPr lang="en-US" b="1" dirty="0"/>
              <a:t> pratique de la </a:t>
            </a:r>
            <a:r>
              <a:rPr lang="en-US" b="1" dirty="0" err="1"/>
              <a:t>méthode</a:t>
            </a:r>
            <a:endParaRPr lang="en-US" b="1" dirty="0"/>
          </a:p>
          <a:p>
            <a:pPr marL="0" lvl="1" indent="0">
              <a:buFont typeface="Arial" panose="020B0604020202020204" pitchFamily="34" charset="0"/>
              <a:buNone/>
            </a:pPr>
            <a:r>
              <a:rPr dirty="0"/>
              <a:t>Elle </a:t>
            </a:r>
            <a:r>
              <a:rPr dirty="0" err="1"/>
              <a:t>sert</a:t>
            </a:r>
            <a:r>
              <a:rPr dirty="0"/>
              <a:t> à </a:t>
            </a:r>
            <a:r>
              <a:rPr dirty="0" err="1"/>
              <a:t>estimer</a:t>
            </a:r>
            <a:r>
              <a:rPr dirty="0"/>
              <a:t> </a:t>
            </a:r>
            <a:r>
              <a:rPr dirty="0" err="1"/>
              <a:t>rapidement</a:t>
            </a:r>
            <a:r>
              <a:rPr dirty="0"/>
              <a:t> un </a:t>
            </a:r>
            <a:r>
              <a:rPr dirty="0" err="1"/>
              <a:t>débit</a:t>
            </a:r>
            <a:r>
              <a:rPr dirty="0"/>
              <a:t> minimal acceptable </a:t>
            </a:r>
            <a:r>
              <a:rPr dirty="0" err="1"/>
              <a:t>quand</a:t>
            </a:r>
            <a:r>
              <a:rPr dirty="0"/>
              <a:t> les données </a:t>
            </a:r>
            <a:r>
              <a:rPr dirty="0" err="1"/>
              <a:t>biologiques</a:t>
            </a:r>
            <a:r>
              <a:rPr dirty="0"/>
              <a:t> </a:t>
            </a:r>
            <a:r>
              <a:rPr dirty="0" err="1"/>
              <a:t>sont</a:t>
            </a:r>
            <a:r>
              <a:rPr dirty="0"/>
              <a:t> </a:t>
            </a:r>
            <a:r>
              <a:rPr dirty="0" err="1"/>
              <a:t>insuffisantes</a:t>
            </a:r>
            <a:r>
              <a:rPr dirty="0"/>
              <a:t>.</a:t>
            </a:r>
            <a:endParaRPr lang="en-US" dirty="0"/>
          </a:p>
        </p:txBody>
      </p:sp>
    </p:spTree>
    <p:extLst>
      <p:ext uri="{BB962C8B-B14F-4D97-AF65-F5344CB8AC3E}">
        <p14:creationId xmlns:p14="http://schemas.microsoft.com/office/powerpoint/2010/main" val="691954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CCBDC-3C3D-D3A1-32D9-A0F8AB8890A8}"/>
            </a:ext>
          </a:extLst>
        </p:cNvPr>
        <p:cNvGrpSpPr/>
        <p:nvPr/>
      </p:nvGrpSpPr>
      <p:grpSpPr>
        <a:xfrm>
          <a:off x="0" y="0"/>
          <a:ext cx="0" cy="0"/>
          <a:chOff x="0" y="0"/>
          <a:chExt cx="0" cy="0"/>
        </a:xfrm>
      </p:grpSpPr>
      <p:pic>
        <p:nvPicPr>
          <p:cNvPr id="6" name="Google Shape;56;p13">
            <a:extLst>
              <a:ext uri="{FF2B5EF4-FFF2-40B4-BE49-F238E27FC236}">
                <a16:creationId xmlns:a16="http://schemas.microsoft.com/office/drawing/2014/main" id="{4D48CB66-125A-AD19-27CC-E427D5463E58}"/>
              </a:ext>
            </a:extLst>
          </p:cNvPr>
          <p:cNvPicPr>
            <a:picLocks noChangeAspect="1"/>
          </p:cNvPicPr>
          <p:nvPr/>
        </p:nvPicPr>
        <p:blipFill>
          <a:blip r:embed="rId2">
            <a:alphaModFix/>
          </a:blip>
          <a:srcRect l="817" t="60890" r="738"/>
          <a:stretch>
            <a:fillRect/>
          </a:stretch>
        </p:blipFill>
        <p:spPr>
          <a:xfrm>
            <a:off x="228600" y="805854"/>
            <a:ext cx="12192000" cy="843616"/>
          </a:xfrm>
          <a:prstGeom prst="rect">
            <a:avLst/>
          </a:prstGeom>
          <a:noFill/>
          <a:ln cap="flat">
            <a:noFill/>
          </a:ln>
        </p:spPr>
      </p:pic>
      <p:sp>
        <p:nvSpPr>
          <p:cNvPr id="5" name="Espace réservé du numéro de diapositive 4">
            <a:extLst>
              <a:ext uri="{FF2B5EF4-FFF2-40B4-BE49-F238E27FC236}">
                <a16:creationId xmlns:a16="http://schemas.microsoft.com/office/drawing/2014/main" id="{23385368-87F7-7E4F-E669-E215C6DB6A8D}"/>
              </a:ext>
            </a:extLst>
          </p:cNvPr>
          <p:cNvSpPr>
            <a:spLocks noGrp="1"/>
          </p:cNvSpPr>
          <p:nvPr>
            <p:ph type="sldNum" sz="quarter" idx="12"/>
          </p:nvPr>
        </p:nvSpPr>
        <p:spPr/>
        <p:txBody>
          <a:bodyPr/>
          <a:lstStyle/>
          <a:p>
            <a:fld id="{29AB1CA5-A502-4C21-8280-A1A0BA178769}" type="slidenum">
              <a:rPr lang="fr-FR" smtClean="0"/>
              <a:pPr/>
              <a:t>29</a:t>
            </a:fld>
            <a:endParaRPr lang="fr-FR"/>
          </a:p>
        </p:txBody>
      </p:sp>
      <p:sp>
        <p:nvSpPr>
          <p:cNvPr id="3" name="ZoneTexte 2">
            <a:extLst>
              <a:ext uri="{FF2B5EF4-FFF2-40B4-BE49-F238E27FC236}">
                <a16:creationId xmlns:a16="http://schemas.microsoft.com/office/drawing/2014/main" id="{4E67E22A-2239-8524-F20B-BCBAA7043DDE}"/>
              </a:ext>
            </a:extLst>
          </p:cNvPr>
          <p:cNvSpPr txBox="1"/>
          <p:nvPr/>
        </p:nvSpPr>
        <p:spPr>
          <a:xfrm>
            <a:off x="508530" y="1053309"/>
            <a:ext cx="9237657" cy="1077218"/>
          </a:xfrm>
          <a:prstGeom prst="rect">
            <a:avLst/>
          </a:prstGeom>
          <a:noFill/>
        </p:spPr>
        <p:txBody>
          <a:bodyPr wrap="none" rtlCol="0">
            <a:spAutoFit/>
          </a:bodyPr>
          <a:lstStyle/>
          <a:p>
            <a:pPr marL="342900" indent="-342900">
              <a:spcAft>
                <a:spcPts val="600"/>
              </a:spcAft>
              <a:buAutoNum type="arabicParenR"/>
            </a:pPr>
            <a:r>
              <a:rPr lang="fr-FR" dirty="0"/>
              <a:t>Evaluer l’état actuel des milieux aquatiques : biologie, habitats, pressions</a:t>
            </a:r>
          </a:p>
          <a:p>
            <a:pPr marL="342900" indent="-342900">
              <a:spcAft>
                <a:spcPts val="600"/>
              </a:spcAft>
              <a:buAutoNum type="arabicParenR"/>
            </a:pPr>
            <a:r>
              <a:rPr lang="fr-FR" dirty="0"/>
              <a:t>Analyser la sensibilité des milieux aux conditions hydrologiques et à la baisse des débits</a:t>
            </a:r>
          </a:p>
          <a:p>
            <a:pPr marL="342900" indent="-342900">
              <a:spcAft>
                <a:spcPts val="600"/>
              </a:spcAft>
              <a:buAutoNum type="arabicParenR"/>
            </a:pPr>
            <a:r>
              <a:rPr lang="fr-FR" b="1" dirty="0"/>
              <a:t>Estimer des gammes de débits de bon fonctionnement des milieux aquatiques</a:t>
            </a:r>
          </a:p>
        </p:txBody>
      </p:sp>
      <p:sp>
        <p:nvSpPr>
          <p:cNvPr id="4" name="Flèche : angle droit 3">
            <a:extLst>
              <a:ext uri="{FF2B5EF4-FFF2-40B4-BE49-F238E27FC236}">
                <a16:creationId xmlns:a16="http://schemas.microsoft.com/office/drawing/2014/main" id="{6ED3F915-62B1-51CF-7A44-17B2E213F8E0}"/>
              </a:ext>
            </a:extLst>
          </p:cNvPr>
          <p:cNvSpPr/>
          <p:nvPr/>
        </p:nvSpPr>
        <p:spPr>
          <a:xfrm rot="5400000">
            <a:off x="1394714" y="1964837"/>
            <a:ext cx="366014" cy="731520"/>
          </a:xfrm>
          <a:prstGeom prst="bentUp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BE02138-4069-AECE-90E1-D390A1D69A7C}"/>
              </a:ext>
            </a:extLst>
          </p:cNvPr>
          <p:cNvSpPr txBox="1"/>
          <p:nvPr/>
        </p:nvSpPr>
        <p:spPr>
          <a:xfrm>
            <a:off x="2010156" y="2245429"/>
            <a:ext cx="9486519" cy="3093154"/>
          </a:xfrm>
          <a:prstGeom prst="rect">
            <a:avLst/>
          </a:prstGeom>
          <a:noFill/>
        </p:spPr>
        <p:txBody>
          <a:bodyPr wrap="square" rtlCol="0">
            <a:spAutoFit/>
          </a:bodyPr>
          <a:lstStyle/>
          <a:p>
            <a:pPr>
              <a:spcAft>
                <a:spcPts val="600"/>
              </a:spcAft>
            </a:pPr>
            <a:r>
              <a:rPr lang="fr-FR" b="1" u="sng" dirty="0"/>
              <a:t>Trois méthodes : </a:t>
            </a:r>
          </a:p>
          <a:p>
            <a:pPr marL="285750" indent="-285750">
              <a:spcAft>
                <a:spcPts val="600"/>
              </a:spcAft>
              <a:buFontTx/>
              <a:buChar char="-"/>
            </a:pPr>
            <a:r>
              <a:rPr lang="fr-FR" b="1" dirty="0"/>
              <a:t>Hydrologique</a:t>
            </a:r>
            <a:r>
              <a:rPr lang="fr-FR" dirty="0"/>
              <a:t> : repose sur l’analyse des débits par rapport à une situation désinfluencée </a:t>
            </a:r>
            <a:r>
              <a:rPr lang="fr-FR" dirty="0">
                <a:sym typeface="Wingdings" panose="05000000000000000000" pitchFamily="2" charset="2"/>
              </a:rPr>
              <a:t> des variables pertinentes (ex : nombre de jour dépassant le débit de décolmatage) peuvent être définis comme indicateurs</a:t>
            </a:r>
            <a:endParaRPr lang="fr-FR" dirty="0"/>
          </a:p>
          <a:p>
            <a:pPr marL="285750" indent="-285750">
              <a:spcAft>
                <a:spcPts val="600"/>
              </a:spcAft>
              <a:buFontTx/>
              <a:buChar char="-"/>
            </a:pPr>
            <a:r>
              <a:rPr lang="fr-FR" b="1" dirty="0"/>
              <a:t>Hydraulique</a:t>
            </a:r>
            <a:r>
              <a:rPr lang="fr-FR" dirty="0"/>
              <a:t> : établit une relation entre des paramètres hydrauliques, morphologiques et de débit (ex : hauteur d’eau en fonction du débit, périmètre mouillé en fonction du débit, etc.) qui peut aboutir à des cartographies ou des graphiques où l’on voit à partir de quel débit la situation se dégrade selon l’objectif voulu</a:t>
            </a:r>
          </a:p>
          <a:p>
            <a:pPr marL="285750" indent="-285750">
              <a:spcAft>
                <a:spcPts val="600"/>
              </a:spcAft>
              <a:buFontTx/>
              <a:buChar char="-"/>
            </a:pPr>
            <a:r>
              <a:rPr lang="fr-FR" b="1" dirty="0"/>
              <a:t>Habitats</a:t>
            </a:r>
            <a:r>
              <a:rPr lang="fr-FR" dirty="0"/>
              <a:t> : décrit la capacité d’accueil de la station pour une espèce et un stade donné à partir de valeurs hydrauliques couplées à des courbes de préférences biologiques. </a:t>
            </a:r>
          </a:p>
        </p:txBody>
      </p:sp>
      <p:pic>
        <p:nvPicPr>
          <p:cNvPr id="1026" name="Picture 2">
            <a:extLst>
              <a:ext uri="{FF2B5EF4-FFF2-40B4-BE49-F238E27FC236}">
                <a16:creationId xmlns:a16="http://schemas.microsoft.com/office/drawing/2014/main" id="{D37540EA-FA26-5AA6-14A8-026C84420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220" y="5372709"/>
            <a:ext cx="432907" cy="39683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30B830CA-A4B3-921F-4566-518FF6A50EC1}"/>
              </a:ext>
            </a:extLst>
          </p:cNvPr>
          <p:cNvSpPr txBox="1"/>
          <p:nvPr/>
        </p:nvSpPr>
        <p:spPr>
          <a:xfrm>
            <a:off x="2835802" y="5338583"/>
            <a:ext cx="7934325" cy="1200329"/>
          </a:xfrm>
          <a:prstGeom prst="rect">
            <a:avLst/>
          </a:prstGeom>
          <a:noFill/>
        </p:spPr>
        <p:txBody>
          <a:bodyPr wrap="square" rtlCol="0">
            <a:spAutoFit/>
          </a:bodyPr>
          <a:lstStyle/>
          <a:p>
            <a:r>
              <a:rPr lang="fr-FR" dirty="0">
                <a:solidFill>
                  <a:srgbClr val="FF0000"/>
                </a:solidFill>
              </a:rPr>
              <a:t>Cette méthode n’est applicable qu’au regard de certaines espèces et sur la période d’étiage</a:t>
            </a:r>
          </a:p>
          <a:p>
            <a:r>
              <a:rPr lang="fr-FR" dirty="0">
                <a:solidFill>
                  <a:srgbClr val="FF0000"/>
                </a:solidFill>
              </a:rPr>
              <a:t>Elle possède aussi des conditions d’application limitantes (largeur du cours d’eau, naturalité, etc…)</a:t>
            </a:r>
          </a:p>
        </p:txBody>
      </p:sp>
    </p:spTree>
    <p:extLst>
      <p:ext uri="{BB962C8B-B14F-4D97-AF65-F5344CB8AC3E}">
        <p14:creationId xmlns:p14="http://schemas.microsoft.com/office/powerpoint/2010/main" val="8370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D919A-C406-446D-1FD2-AB118A480B87}"/>
            </a:ext>
          </a:extLst>
        </p:cNvPr>
        <p:cNvGrpSpPr/>
        <p:nvPr/>
      </p:nvGrpSpPr>
      <p:grpSpPr>
        <a:xfrm>
          <a:off x="0" y="0"/>
          <a:ext cx="0" cy="0"/>
          <a:chOff x="0" y="0"/>
          <a:chExt cx="0" cy="0"/>
        </a:xfrm>
      </p:grpSpPr>
      <p:sp>
        <p:nvSpPr>
          <p:cNvPr id="16" name="Rectangle : coins arrondis 15">
            <a:extLst>
              <a:ext uri="{FF2B5EF4-FFF2-40B4-BE49-F238E27FC236}">
                <a16:creationId xmlns:a16="http://schemas.microsoft.com/office/drawing/2014/main" id="{52E2B17C-EB9E-261B-9EBD-F29F65DD57BC}"/>
              </a:ext>
            </a:extLst>
          </p:cNvPr>
          <p:cNvSpPr/>
          <p:nvPr/>
        </p:nvSpPr>
        <p:spPr>
          <a:xfrm>
            <a:off x="804672" y="4280774"/>
            <a:ext cx="2057764" cy="10072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1B9A6714-B191-F564-1F99-E54E4881F1AC}"/>
              </a:ext>
            </a:extLst>
          </p:cNvPr>
          <p:cNvSpPr/>
          <p:nvPr/>
        </p:nvSpPr>
        <p:spPr>
          <a:xfrm>
            <a:off x="9370136" y="1098366"/>
            <a:ext cx="2715768" cy="23149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a:extLst>
              <a:ext uri="{FF2B5EF4-FFF2-40B4-BE49-F238E27FC236}">
                <a16:creationId xmlns:a16="http://schemas.microsoft.com/office/drawing/2014/main" id="{0C936BDE-AF7E-7A88-20B3-1AE79FDD9CD5}"/>
              </a:ext>
            </a:extLst>
          </p:cNvPr>
          <p:cNvSpPr txBox="1">
            <a:spLocks/>
          </p:cNvSpPr>
          <p:nvPr/>
        </p:nvSpPr>
        <p:spPr>
          <a:xfrm>
            <a:off x="7546419" y="495291"/>
            <a:ext cx="4553896" cy="347001"/>
          </a:xfrm>
          <a:prstGeom prst="rect">
            <a:avLst/>
          </a:prstGeom>
        </p:spPr>
        <p:txBody>
          <a:bodyPr vert="horz" lIns="68587" tIns="34293" rIns="68587" bIns="34293"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1501" dirty="0"/>
              <a:t>Rapport d’activité 2025</a:t>
            </a:r>
            <a:endParaRPr lang="fr-FR" sz="1501" dirty="0">
              <a:latin typeface="Arial"/>
              <a:cs typeface="Arial"/>
            </a:endParaRPr>
          </a:p>
        </p:txBody>
      </p:sp>
      <p:sp>
        <p:nvSpPr>
          <p:cNvPr id="7" name="ZoneTexte 6">
            <a:extLst>
              <a:ext uri="{FF2B5EF4-FFF2-40B4-BE49-F238E27FC236}">
                <a16:creationId xmlns:a16="http://schemas.microsoft.com/office/drawing/2014/main" id="{329EE96F-8FE8-B34B-C01A-0AFC1D070BD4}"/>
              </a:ext>
            </a:extLst>
          </p:cNvPr>
          <p:cNvSpPr txBox="1"/>
          <p:nvPr/>
        </p:nvSpPr>
        <p:spPr>
          <a:xfrm>
            <a:off x="1903332" y="1717599"/>
            <a:ext cx="7970680" cy="461793"/>
          </a:xfrm>
          <a:prstGeom prst="rect">
            <a:avLst/>
          </a:prstGeom>
          <a:noFill/>
        </p:spPr>
        <p:txBody>
          <a:bodyPr wrap="square">
            <a:spAutoFit/>
          </a:bodyPr>
          <a:lstStyle/>
          <a:p>
            <a:pPr algn="just"/>
            <a:r>
              <a:rPr lang="fr-FR" sz="1501" i="1" dirty="0">
                <a:solidFill>
                  <a:srgbClr val="0070C0"/>
                </a:solidFill>
              </a:rPr>
              <a:t> </a:t>
            </a:r>
          </a:p>
          <a:p>
            <a:pPr algn="just"/>
            <a:endParaRPr lang="fr-FR" sz="900" i="1" dirty="0">
              <a:solidFill>
                <a:srgbClr val="0070C0"/>
              </a:solidFill>
            </a:endParaRPr>
          </a:p>
        </p:txBody>
      </p:sp>
      <p:sp>
        <p:nvSpPr>
          <p:cNvPr id="4" name="ZoneTexte 3">
            <a:extLst>
              <a:ext uri="{FF2B5EF4-FFF2-40B4-BE49-F238E27FC236}">
                <a16:creationId xmlns:a16="http://schemas.microsoft.com/office/drawing/2014/main" id="{65569F71-5A9D-52D8-D4C3-CB5C7E37241F}"/>
              </a:ext>
            </a:extLst>
          </p:cNvPr>
          <p:cNvSpPr txBox="1"/>
          <p:nvPr/>
        </p:nvSpPr>
        <p:spPr>
          <a:xfrm>
            <a:off x="1903332" y="1380186"/>
            <a:ext cx="2839134" cy="3107774"/>
          </a:xfrm>
          <a:prstGeom prst="rect">
            <a:avLst/>
          </a:prstGeom>
          <a:noFill/>
        </p:spPr>
        <p:txBody>
          <a:bodyPr wrap="square" rtlCol="0">
            <a:spAutoFit/>
          </a:bodyPr>
          <a:lstStyle/>
          <a:p>
            <a:r>
              <a:rPr lang="fr-FR" sz="1633" b="1" dirty="0">
                <a:solidFill>
                  <a:schemeClr val="accent2"/>
                </a:solidFill>
              </a:rPr>
              <a:t>Animation</a:t>
            </a:r>
          </a:p>
          <a:p>
            <a:r>
              <a:rPr lang="fr-FR" sz="1633" b="1" dirty="0">
                <a:solidFill>
                  <a:schemeClr val="accent2"/>
                </a:solidFill>
              </a:rPr>
              <a:t>26 juin : </a:t>
            </a:r>
            <a:r>
              <a:rPr lang="fr-FR" sz="1633" b="1" dirty="0">
                <a:solidFill>
                  <a:schemeClr val="accent1"/>
                </a:solidFill>
              </a:rPr>
              <a:t>animation à l’usine d’eau potable de </a:t>
            </a:r>
            <a:r>
              <a:rPr lang="fr-FR" sz="1633" b="1" dirty="0" err="1">
                <a:solidFill>
                  <a:schemeClr val="accent1"/>
                </a:solidFill>
              </a:rPr>
              <a:t>Quettreville</a:t>
            </a:r>
            <a:r>
              <a:rPr lang="fr-FR" sz="1633" b="1" dirty="0">
                <a:solidFill>
                  <a:schemeClr val="accent1"/>
                </a:solidFill>
              </a:rPr>
              <a:t>- sur-Sienne ainsi qu’à un atelier conchylicole de Montmartin-sur-Mer</a:t>
            </a:r>
          </a:p>
          <a:p>
            <a:endParaRPr lang="fr-FR" sz="1633" b="1" dirty="0">
              <a:solidFill>
                <a:schemeClr val="accent1"/>
              </a:solidFill>
            </a:endParaRPr>
          </a:p>
          <a:p>
            <a:r>
              <a:rPr lang="fr-FR" sz="1633" b="1" dirty="0">
                <a:solidFill>
                  <a:srgbClr val="00B0F0"/>
                </a:solidFill>
              </a:rPr>
              <a:t>Services GEMAPI du SAGE et membres de la CLE</a:t>
            </a:r>
          </a:p>
          <a:p>
            <a:endParaRPr lang="fr-FR" sz="1633" b="1" dirty="0">
              <a:solidFill>
                <a:srgbClr val="7030A0"/>
              </a:solidFill>
            </a:endParaRPr>
          </a:p>
          <a:p>
            <a:pPr marL="259232" indent="-259232">
              <a:buFontTx/>
              <a:buChar char="-"/>
            </a:pPr>
            <a:endParaRPr lang="fr-FR" sz="1633" b="1" dirty="0">
              <a:solidFill>
                <a:schemeClr val="accent1"/>
              </a:solidFill>
            </a:endParaRPr>
          </a:p>
        </p:txBody>
      </p:sp>
      <p:pic>
        <p:nvPicPr>
          <p:cNvPr id="14" name="Image 13">
            <a:extLst>
              <a:ext uri="{FF2B5EF4-FFF2-40B4-BE49-F238E27FC236}">
                <a16:creationId xmlns:a16="http://schemas.microsoft.com/office/drawing/2014/main" id="{41A1D1AC-D8CB-35E7-7239-FCD05FC01B88}"/>
              </a:ext>
            </a:extLst>
          </p:cNvPr>
          <p:cNvPicPr>
            <a:picLocks noChangeAspect="1"/>
          </p:cNvPicPr>
          <p:nvPr/>
        </p:nvPicPr>
        <p:blipFill>
          <a:blip r:embed="rId2"/>
          <a:stretch>
            <a:fillRect/>
          </a:stretch>
        </p:blipFill>
        <p:spPr>
          <a:xfrm>
            <a:off x="5044402" y="842292"/>
            <a:ext cx="4166070" cy="3081050"/>
          </a:xfrm>
          <a:prstGeom prst="rect">
            <a:avLst/>
          </a:prstGeom>
        </p:spPr>
      </p:pic>
      <p:sp>
        <p:nvSpPr>
          <p:cNvPr id="2" name="ZoneTexte 1">
            <a:extLst>
              <a:ext uri="{FF2B5EF4-FFF2-40B4-BE49-F238E27FC236}">
                <a16:creationId xmlns:a16="http://schemas.microsoft.com/office/drawing/2014/main" id="{3885232C-9A89-4904-F158-E0C19A9606AB}"/>
              </a:ext>
            </a:extLst>
          </p:cNvPr>
          <p:cNvSpPr txBox="1"/>
          <p:nvPr/>
        </p:nvSpPr>
        <p:spPr>
          <a:xfrm>
            <a:off x="3164371" y="4441826"/>
            <a:ext cx="6975329" cy="846194"/>
          </a:xfrm>
          <a:prstGeom prst="rect">
            <a:avLst/>
          </a:prstGeom>
          <a:noFill/>
        </p:spPr>
        <p:txBody>
          <a:bodyPr wrap="square" rtlCol="0">
            <a:spAutoFit/>
          </a:bodyPr>
          <a:lstStyle/>
          <a:p>
            <a:r>
              <a:rPr lang="fr-FR" sz="1633" b="1" dirty="0">
                <a:solidFill>
                  <a:schemeClr val="accent2"/>
                </a:solidFill>
              </a:rPr>
              <a:t>Intervention dans les écoles</a:t>
            </a:r>
          </a:p>
          <a:p>
            <a:r>
              <a:rPr lang="fr-FR" sz="1633" b="1" dirty="0">
                <a:solidFill>
                  <a:schemeClr val="accent1"/>
                </a:solidFill>
              </a:rPr>
              <a:t>Intervention devant 2 classes du lycée agricole de Saint-Lô </a:t>
            </a:r>
            <a:r>
              <a:rPr lang="fr-FR" sz="1633" b="1" dirty="0" err="1">
                <a:solidFill>
                  <a:schemeClr val="accent1"/>
                </a:solidFill>
              </a:rPr>
              <a:t>Thère</a:t>
            </a:r>
            <a:r>
              <a:rPr lang="fr-FR" sz="1633" b="1" dirty="0">
                <a:solidFill>
                  <a:schemeClr val="accent1"/>
                </a:solidFill>
              </a:rPr>
              <a:t>. </a:t>
            </a:r>
            <a:endParaRPr lang="fr-FR" sz="1633" b="1" dirty="0">
              <a:solidFill>
                <a:srgbClr val="7030A0"/>
              </a:solidFill>
            </a:endParaRPr>
          </a:p>
          <a:p>
            <a:pPr marL="259232" indent="-259232">
              <a:buFontTx/>
              <a:buChar char="-"/>
            </a:pPr>
            <a:endParaRPr lang="fr-FR" sz="1633" b="1" dirty="0">
              <a:solidFill>
                <a:schemeClr val="accent1"/>
              </a:solidFill>
            </a:endParaRPr>
          </a:p>
        </p:txBody>
      </p:sp>
      <p:sp>
        <p:nvSpPr>
          <p:cNvPr id="3" name="ZoneTexte 2">
            <a:extLst>
              <a:ext uri="{FF2B5EF4-FFF2-40B4-BE49-F238E27FC236}">
                <a16:creationId xmlns:a16="http://schemas.microsoft.com/office/drawing/2014/main" id="{1A6536B3-21D0-E5FF-6F8C-6A33BF10C043}"/>
              </a:ext>
            </a:extLst>
          </p:cNvPr>
          <p:cNvSpPr txBox="1"/>
          <p:nvPr/>
        </p:nvSpPr>
        <p:spPr>
          <a:xfrm>
            <a:off x="1903331" y="5516515"/>
            <a:ext cx="7213237" cy="846194"/>
          </a:xfrm>
          <a:prstGeom prst="rect">
            <a:avLst/>
          </a:prstGeom>
          <a:noFill/>
        </p:spPr>
        <p:txBody>
          <a:bodyPr wrap="square" rtlCol="0">
            <a:spAutoFit/>
          </a:bodyPr>
          <a:lstStyle/>
          <a:p>
            <a:r>
              <a:rPr lang="fr-FR" sz="1633" b="1" dirty="0">
                <a:solidFill>
                  <a:schemeClr val="accent2"/>
                </a:solidFill>
              </a:rPr>
              <a:t>Participation du SAGE aux Copil/COTECH</a:t>
            </a:r>
          </a:p>
          <a:p>
            <a:r>
              <a:rPr lang="fr-FR" sz="1633" b="1" dirty="0">
                <a:solidFill>
                  <a:schemeClr val="accent1"/>
                </a:solidFill>
              </a:rPr>
              <a:t>Révision des documents d’urbanisme, Contrats de territoire, Etudes déployées sur la Manche, schémas directeurs, lancement de marchés….</a:t>
            </a:r>
          </a:p>
        </p:txBody>
      </p:sp>
      <p:sp>
        <p:nvSpPr>
          <p:cNvPr id="5" name="Rectangle 4">
            <a:extLst>
              <a:ext uri="{FF2B5EF4-FFF2-40B4-BE49-F238E27FC236}">
                <a16:creationId xmlns:a16="http://schemas.microsoft.com/office/drawing/2014/main" id="{DFEF6786-AF87-2784-4EE1-E96381310D79}"/>
              </a:ext>
            </a:extLst>
          </p:cNvPr>
          <p:cNvSpPr/>
          <p:nvPr/>
        </p:nvSpPr>
        <p:spPr>
          <a:xfrm>
            <a:off x="0" y="6675120"/>
            <a:ext cx="12191999" cy="18287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2"/>
          </a:p>
        </p:txBody>
      </p:sp>
      <p:pic>
        <p:nvPicPr>
          <p:cNvPr id="8" name="Google Shape;56;p13">
            <a:extLst>
              <a:ext uri="{FF2B5EF4-FFF2-40B4-BE49-F238E27FC236}">
                <a16:creationId xmlns:a16="http://schemas.microsoft.com/office/drawing/2014/main" id="{46B15E03-49D8-888C-9FCD-C84CF2A4E59B}"/>
              </a:ext>
            </a:extLst>
          </p:cNvPr>
          <p:cNvPicPr>
            <a:picLocks noChangeAspect="1"/>
          </p:cNvPicPr>
          <p:nvPr/>
        </p:nvPicPr>
        <p:blipFill>
          <a:blip r:embed="rId3">
            <a:alphaModFix/>
          </a:blip>
          <a:srcRect l="817" t="60890" r="738"/>
          <a:stretch>
            <a:fillRect/>
          </a:stretch>
        </p:blipFill>
        <p:spPr>
          <a:xfrm>
            <a:off x="0" y="-14441"/>
            <a:ext cx="12192000" cy="629660"/>
          </a:xfrm>
          <a:prstGeom prst="rect">
            <a:avLst/>
          </a:prstGeom>
          <a:noFill/>
          <a:ln cap="flat">
            <a:noFill/>
          </a:ln>
        </p:spPr>
      </p:pic>
      <p:sp>
        <p:nvSpPr>
          <p:cNvPr id="11" name="ZoneTexte 10">
            <a:extLst>
              <a:ext uri="{FF2B5EF4-FFF2-40B4-BE49-F238E27FC236}">
                <a16:creationId xmlns:a16="http://schemas.microsoft.com/office/drawing/2014/main" id="{271CC636-A19B-EB8A-DE53-D0BFDA70DA19}"/>
              </a:ext>
            </a:extLst>
          </p:cNvPr>
          <p:cNvSpPr txBox="1"/>
          <p:nvPr/>
        </p:nvSpPr>
        <p:spPr>
          <a:xfrm>
            <a:off x="466344" y="615219"/>
            <a:ext cx="4486373" cy="646331"/>
          </a:xfrm>
          <a:prstGeom prst="rect">
            <a:avLst/>
          </a:prstGeom>
          <a:noFill/>
        </p:spPr>
        <p:txBody>
          <a:bodyPr wrap="square" rtlCol="0">
            <a:spAutoFit/>
          </a:bodyPr>
          <a:lstStyle/>
          <a:p>
            <a:r>
              <a:rPr lang="fr-FR" b="1" dirty="0">
                <a:solidFill>
                  <a:srgbClr val="00B0F0"/>
                </a:solidFill>
              </a:rPr>
              <a:t>Des animations pour se faire connaitre et faire connaitre le SAGE</a:t>
            </a:r>
          </a:p>
        </p:txBody>
      </p:sp>
      <p:sp>
        <p:nvSpPr>
          <p:cNvPr id="12" name="ZoneTexte 11">
            <a:extLst>
              <a:ext uri="{FF2B5EF4-FFF2-40B4-BE49-F238E27FC236}">
                <a16:creationId xmlns:a16="http://schemas.microsoft.com/office/drawing/2014/main" id="{9BD55265-E63D-7F30-8FE6-133CB92CF6AF}"/>
              </a:ext>
            </a:extLst>
          </p:cNvPr>
          <p:cNvSpPr txBox="1"/>
          <p:nvPr/>
        </p:nvSpPr>
        <p:spPr>
          <a:xfrm>
            <a:off x="9525584" y="1261550"/>
            <a:ext cx="2404872" cy="2031325"/>
          </a:xfrm>
          <a:prstGeom prst="rect">
            <a:avLst/>
          </a:prstGeom>
          <a:noFill/>
        </p:spPr>
        <p:txBody>
          <a:bodyPr wrap="square" rtlCol="0">
            <a:spAutoFit/>
          </a:bodyPr>
          <a:lstStyle/>
          <a:p>
            <a:r>
              <a:rPr lang="fr-FR" dirty="0">
                <a:solidFill>
                  <a:schemeClr val="bg1"/>
                </a:solidFill>
              </a:rPr>
              <a:t>Faire se rencontrer membres de la CLE et technicien GEMAPIEN ainsi que faire découvrir la production d’eau au SDEAU50</a:t>
            </a:r>
          </a:p>
        </p:txBody>
      </p:sp>
      <p:sp>
        <p:nvSpPr>
          <p:cNvPr id="15" name="ZoneTexte 14">
            <a:extLst>
              <a:ext uri="{FF2B5EF4-FFF2-40B4-BE49-F238E27FC236}">
                <a16:creationId xmlns:a16="http://schemas.microsoft.com/office/drawing/2014/main" id="{1B8EC65C-2C6D-A54E-1138-71877C40E731}"/>
              </a:ext>
            </a:extLst>
          </p:cNvPr>
          <p:cNvSpPr txBox="1"/>
          <p:nvPr/>
        </p:nvSpPr>
        <p:spPr>
          <a:xfrm>
            <a:off x="892780" y="4280774"/>
            <a:ext cx="1816750" cy="923330"/>
          </a:xfrm>
          <a:prstGeom prst="rect">
            <a:avLst/>
          </a:prstGeom>
          <a:noFill/>
        </p:spPr>
        <p:txBody>
          <a:bodyPr wrap="square" rtlCol="0">
            <a:spAutoFit/>
          </a:bodyPr>
          <a:lstStyle/>
          <a:p>
            <a:r>
              <a:rPr lang="fr-FR" dirty="0">
                <a:solidFill>
                  <a:schemeClr val="bg1"/>
                </a:solidFill>
              </a:rPr>
              <a:t>Faire connaitre les politiques de l’eau aux jeunes</a:t>
            </a:r>
          </a:p>
        </p:txBody>
      </p:sp>
      <p:sp>
        <p:nvSpPr>
          <p:cNvPr id="17" name="Rectangle : coins arrondis 16">
            <a:extLst>
              <a:ext uri="{FF2B5EF4-FFF2-40B4-BE49-F238E27FC236}">
                <a16:creationId xmlns:a16="http://schemas.microsoft.com/office/drawing/2014/main" id="{20AF3865-A13A-78E1-0228-3E4F3664C630}"/>
              </a:ext>
            </a:extLst>
          </p:cNvPr>
          <p:cNvSpPr/>
          <p:nvPr/>
        </p:nvSpPr>
        <p:spPr>
          <a:xfrm>
            <a:off x="8878660" y="5355463"/>
            <a:ext cx="2549240" cy="10072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082566EA-728A-DB22-E961-CC2078013F5E}"/>
              </a:ext>
            </a:extLst>
          </p:cNvPr>
          <p:cNvSpPr txBox="1"/>
          <p:nvPr/>
        </p:nvSpPr>
        <p:spPr>
          <a:xfrm>
            <a:off x="8939949" y="5403869"/>
            <a:ext cx="2399502" cy="923330"/>
          </a:xfrm>
          <a:prstGeom prst="rect">
            <a:avLst/>
          </a:prstGeom>
          <a:noFill/>
        </p:spPr>
        <p:txBody>
          <a:bodyPr wrap="square" rtlCol="0">
            <a:spAutoFit/>
          </a:bodyPr>
          <a:lstStyle/>
          <a:p>
            <a:r>
              <a:rPr lang="fr-FR" dirty="0">
                <a:solidFill>
                  <a:schemeClr val="bg1"/>
                </a:solidFill>
              </a:rPr>
              <a:t>S’assurer de la prise en compte des enjeux de notre territoire</a:t>
            </a:r>
          </a:p>
        </p:txBody>
      </p:sp>
    </p:spTree>
    <p:extLst>
      <p:ext uri="{BB962C8B-B14F-4D97-AF65-F5344CB8AC3E}">
        <p14:creationId xmlns:p14="http://schemas.microsoft.com/office/powerpoint/2010/main" val="394629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2E27F7-E734-A330-3037-9681D087B3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7277A8-2ACF-39E4-CAF8-421F6A45650F}"/>
              </a:ext>
            </a:extLst>
          </p:cNvPr>
          <p:cNvSpPr>
            <a:spLocks noGrp="1"/>
          </p:cNvSpPr>
          <p:nvPr>
            <p:ph type="title"/>
          </p:nvPr>
        </p:nvSpPr>
        <p:spPr/>
        <p:txBody>
          <a:bodyPr/>
          <a:lstStyle/>
          <a:p>
            <a:r>
              <a:rPr lang="fr-FR" dirty="0"/>
              <a:t>Objectif du volet « milieux » de l’étude</a:t>
            </a:r>
          </a:p>
        </p:txBody>
      </p:sp>
      <p:sp>
        <p:nvSpPr>
          <p:cNvPr id="5" name="Espace réservé du numéro de diapositive 4">
            <a:extLst>
              <a:ext uri="{FF2B5EF4-FFF2-40B4-BE49-F238E27FC236}">
                <a16:creationId xmlns:a16="http://schemas.microsoft.com/office/drawing/2014/main" id="{A4C714E7-96B8-3527-55A1-115CBD999A81}"/>
              </a:ext>
            </a:extLst>
          </p:cNvPr>
          <p:cNvSpPr>
            <a:spLocks noGrp="1"/>
          </p:cNvSpPr>
          <p:nvPr>
            <p:ph type="sldNum" sz="quarter" idx="12"/>
          </p:nvPr>
        </p:nvSpPr>
        <p:spPr/>
        <p:txBody>
          <a:bodyPr/>
          <a:lstStyle/>
          <a:p>
            <a:fld id="{29AB1CA5-A502-4C21-8280-A1A0BA178769}" type="slidenum">
              <a:rPr lang="fr-FR" smtClean="0"/>
              <a:pPr/>
              <a:t>30</a:t>
            </a:fld>
            <a:endParaRPr lang="fr-FR"/>
          </a:p>
        </p:txBody>
      </p:sp>
      <p:sp>
        <p:nvSpPr>
          <p:cNvPr id="6" name="ZoneTexte 5">
            <a:extLst>
              <a:ext uri="{FF2B5EF4-FFF2-40B4-BE49-F238E27FC236}">
                <a16:creationId xmlns:a16="http://schemas.microsoft.com/office/drawing/2014/main" id="{865C8F77-02C2-EC4C-9A0A-437C548C4DE1}"/>
              </a:ext>
            </a:extLst>
          </p:cNvPr>
          <p:cNvSpPr txBox="1"/>
          <p:nvPr/>
        </p:nvSpPr>
        <p:spPr>
          <a:xfrm>
            <a:off x="476250" y="1260327"/>
            <a:ext cx="11155311" cy="3954929"/>
          </a:xfrm>
          <a:prstGeom prst="rect">
            <a:avLst/>
          </a:prstGeom>
          <a:noFill/>
        </p:spPr>
        <p:txBody>
          <a:bodyPr wrap="square" rtlCol="0">
            <a:spAutoFit/>
          </a:bodyPr>
          <a:lstStyle/>
          <a:p>
            <a:pPr algn="just">
              <a:spcAft>
                <a:spcPts val="600"/>
              </a:spcAft>
            </a:pPr>
            <a:r>
              <a:rPr lang="fr-FR" b="1" u="sng" dirty="0"/>
              <a:t>Choix de stations pour l’expertise des débits biologiques représentatives et/ou sensibles : </a:t>
            </a:r>
          </a:p>
          <a:p>
            <a:pPr marL="285750" indent="-285750" algn="just">
              <a:spcAft>
                <a:spcPts val="600"/>
              </a:spcAft>
              <a:buFontTx/>
              <a:buChar char="-"/>
            </a:pPr>
            <a:r>
              <a:rPr lang="fr-FR" dirty="0"/>
              <a:t>Elles doivent être </a:t>
            </a:r>
            <a:r>
              <a:rPr lang="fr-FR" dirty="0">
                <a:highlight>
                  <a:srgbClr val="FFC000"/>
                </a:highlight>
              </a:rPr>
              <a:t>représentative du sous-bassin versant homogène</a:t>
            </a:r>
          </a:p>
          <a:p>
            <a:pPr marL="285750" indent="-285750" algn="just">
              <a:spcAft>
                <a:spcPts val="600"/>
              </a:spcAft>
              <a:buFontTx/>
              <a:buChar char="-"/>
            </a:pPr>
            <a:r>
              <a:rPr lang="fr-FR" dirty="0"/>
              <a:t>Privilégier les </a:t>
            </a:r>
            <a:r>
              <a:rPr lang="fr-FR" dirty="0">
                <a:highlight>
                  <a:srgbClr val="FFC000"/>
                </a:highlight>
              </a:rPr>
              <a:t>secteurs les plus influencés par les prélèvements </a:t>
            </a:r>
            <a:r>
              <a:rPr lang="fr-FR" dirty="0"/>
              <a:t>pour tester des hypothèses de prélèvement et mesurer les effets sur le milieu</a:t>
            </a:r>
          </a:p>
          <a:p>
            <a:pPr marL="285750" indent="-285750" algn="just">
              <a:spcAft>
                <a:spcPts val="600"/>
              </a:spcAft>
              <a:buFontTx/>
              <a:buChar char="-"/>
            </a:pPr>
            <a:r>
              <a:rPr lang="fr-FR" dirty="0"/>
              <a:t>Il ne faut pas que la méthode de définition des débits biologiques choisie (habitats par ex.) empêche de choisir une station qui serait représentative du sous bassin versant et à enjeux</a:t>
            </a:r>
          </a:p>
          <a:p>
            <a:pPr algn="just">
              <a:spcAft>
                <a:spcPts val="600"/>
              </a:spcAft>
            </a:pPr>
            <a:r>
              <a:rPr lang="fr-FR" b="1" u="sng" dirty="0"/>
              <a:t>Choix d’espèces repères présentes, historiquement ou potentiellement présentes (si altération)</a:t>
            </a:r>
          </a:p>
          <a:p>
            <a:pPr marL="285750" indent="-285750" algn="just">
              <a:spcAft>
                <a:spcPts val="600"/>
              </a:spcAft>
              <a:buFontTx/>
              <a:buChar char="-"/>
            </a:pPr>
            <a:r>
              <a:rPr lang="fr-FR" dirty="0"/>
              <a:t>Elles peuvent être choisies pour leur </a:t>
            </a:r>
            <a:r>
              <a:rPr lang="fr-FR" dirty="0">
                <a:highlight>
                  <a:srgbClr val="FFC000"/>
                </a:highlight>
              </a:rPr>
              <a:t>sensibilité aux variations de débits </a:t>
            </a:r>
          </a:p>
          <a:p>
            <a:pPr marL="285750" indent="-285750" algn="just">
              <a:spcAft>
                <a:spcPts val="600"/>
              </a:spcAft>
              <a:buFontTx/>
              <a:buChar char="-"/>
            </a:pPr>
            <a:r>
              <a:rPr lang="fr-FR" dirty="0"/>
              <a:t>Des courbes de préférence d’habitat sont utilisées dans les méthodes habitats (possibilité de faire des guildes dans </a:t>
            </a:r>
            <a:r>
              <a:rPr lang="fr-FR" dirty="0" err="1"/>
              <a:t>Estimhab</a:t>
            </a:r>
            <a:r>
              <a:rPr lang="fr-FR" dirty="0"/>
              <a:t>)</a:t>
            </a:r>
          </a:p>
          <a:p>
            <a:pPr marL="285750" indent="-285750" algn="just">
              <a:spcAft>
                <a:spcPts val="600"/>
              </a:spcAft>
              <a:buFontTx/>
              <a:buChar char="-"/>
            </a:pPr>
            <a:r>
              <a:rPr lang="fr-FR" dirty="0"/>
              <a:t>Ce sont des espèces </a:t>
            </a:r>
            <a:r>
              <a:rPr lang="fr-FR" dirty="0">
                <a:highlight>
                  <a:srgbClr val="FFC000"/>
                </a:highlight>
              </a:rPr>
              <a:t>présentes ou susceptibles d’être présentes </a:t>
            </a:r>
            <a:r>
              <a:rPr lang="fr-FR" dirty="0"/>
              <a:t>mais qui ne le sont pas pour cause d’altération du milieu</a:t>
            </a:r>
          </a:p>
        </p:txBody>
      </p:sp>
      <p:pic>
        <p:nvPicPr>
          <p:cNvPr id="7" name="Picture 2">
            <a:extLst>
              <a:ext uri="{FF2B5EF4-FFF2-40B4-BE49-F238E27FC236}">
                <a16:creationId xmlns:a16="http://schemas.microsoft.com/office/drawing/2014/main" id="{E3A7F557-C243-35FA-B049-8A5A67650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16" y="5208493"/>
            <a:ext cx="432907" cy="39683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793EDBC-0598-CC23-FF7B-49279EE1DA12}"/>
              </a:ext>
            </a:extLst>
          </p:cNvPr>
          <p:cNvSpPr txBox="1"/>
          <p:nvPr/>
        </p:nvSpPr>
        <p:spPr>
          <a:xfrm>
            <a:off x="1261648" y="5143659"/>
            <a:ext cx="9911177" cy="923330"/>
          </a:xfrm>
          <a:prstGeom prst="rect">
            <a:avLst/>
          </a:prstGeom>
          <a:noFill/>
        </p:spPr>
        <p:txBody>
          <a:bodyPr wrap="square" rtlCol="0">
            <a:spAutoFit/>
          </a:bodyPr>
          <a:lstStyle/>
          <a:p>
            <a:r>
              <a:rPr lang="fr-FR" dirty="0">
                <a:solidFill>
                  <a:srgbClr val="FF0000"/>
                </a:solidFill>
              </a:rPr>
              <a:t>Pour les poissons migrateurs amphihalins, les méthodes habitats ne répondent pas à l’analyse des besoins pour les migrations et la reproduction en période de hautes et moyennes eaux </a:t>
            </a:r>
            <a:r>
              <a:rPr lang="fr-FR" dirty="0">
                <a:solidFill>
                  <a:srgbClr val="FF0000"/>
                </a:solidFill>
                <a:sym typeface="Wingdings" panose="05000000000000000000" pitchFamily="2" charset="2"/>
              </a:rPr>
              <a:t> il faut compléter avec les méthodes hydrauliques et hydrologiques</a:t>
            </a:r>
            <a:endParaRPr lang="fr-FR" dirty="0">
              <a:solidFill>
                <a:srgbClr val="FF0000"/>
              </a:solidFill>
            </a:endParaRPr>
          </a:p>
        </p:txBody>
      </p:sp>
    </p:spTree>
    <p:extLst>
      <p:ext uri="{BB962C8B-B14F-4D97-AF65-F5344CB8AC3E}">
        <p14:creationId xmlns:p14="http://schemas.microsoft.com/office/powerpoint/2010/main" val="2698517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01EF7-E206-7DF2-CDF7-24382366F36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0B9821-B9EA-3A37-4766-DE44D31744CF}"/>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B667011A-E7F1-B027-4E92-7F3BD7327113}"/>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8654E71C-341A-27AF-75BD-CB4A6DC7DB49}"/>
              </a:ext>
            </a:extLst>
          </p:cNvPr>
          <p:cNvSpPr txBox="1">
            <a:spLocks/>
          </p:cNvSpPr>
          <p:nvPr/>
        </p:nvSpPr>
        <p:spPr>
          <a:xfrm>
            <a:off x="6096000" y="528064"/>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endParaRPr lang="fr-FR" sz="2000" dirty="0">
              <a:latin typeface="Arial"/>
              <a:cs typeface="Arial"/>
            </a:endParaRPr>
          </a:p>
        </p:txBody>
      </p:sp>
      <p:sp>
        <p:nvSpPr>
          <p:cNvPr id="5" name="Titre 1">
            <a:extLst>
              <a:ext uri="{FF2B5EF4-FFF2-40B4-BE49-F238E27FC236}">
                <a16:creationId xmlns:a16="http://schemas.microsoft.com/office/drawing/2014/main" id="{04ABE1D6-BEA5-830D-DE87-1807CCA5808B}"/>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Etudes Volumes Prélevables</a:t>
            </a:r>
            <a:endParaRPr lang="fr-FR" sz="2000" dirty="0">
              <a:latin typeface="Arial"/>
              <a:cs typeface="Arial"/>
            </a:endParaRPr>
          </a:p>
        </p:txBody>
      </p:sp>
      <p:sp>
        <p:nvSpPr>
          <p:cNvPr id="7" name="ZoneTexte 6">
            <a:extLst>
              <a:ext uri="{FF2B5EF4-FFF2-40B4-BE49-F238E27FC236}">
                <a16:creationId xmlns:a16="http://schemas.microsoft.com/office/drawing/2014/main" id="{D5EFCF5F-67C7-CC68-9F07-B64A24208B51}"/>
              </a:ext>
            </a:extLst>
          </p:cNvPr>
          <p:cNvSpPr txBox="1"/>
          <p:nvPr/>
        </p:nvSpPr>
        <p:spPr>
          <a:xfrm>
            <a:off x="1280160" y="1728216"/>
            <a:ext cx="8732520" cy="2308324"/>
          </a:xfrm>
          <a:prstGeom prst="rect">
            <a:avLst/>
          </a:prstGeom>
          <a:noFill/>
        </p:spPr>
        <p:txBody>
          <a:bodyPr wrap="square" rtlCol="0">
            <a:spAutoFit/>
          </a:bodyPr>
          <a:lstStyle/>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Validation des stations de débit biologique et choix des espèces repères : mars 2026</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Mesures terrain par le bureau d’étude Fish </a:t>
            </a:r>
            <a:r>
              <a:rPr lang="fr-FR" dirty="0" err="1"/>
              <a:t>pass</a:t>
            </a:r>
            <a:r>
              <a:rPr lang="fr-FR" dirty="0"/>
              <a:t> : avril/mai et septembre/ octobre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Etat des lieux des différents secteurs d’étude (hydro/climato/volumes d’eau produits/milieux…) : présentation en CLE deuxième semestre 2026 </a:t>
            </a:r>
          </a:p>
          <a:p>
            <a:pPr marL="285750" indent="-285750">
              <a:buFontTx/>
              <a:buChar char="-"/>
            </a:pPr>
            <a:endParaRPr lang="fr-FR" dirty="0"/>
          </a:p>
        </p:txBody>
      </p:sp>
      <p:sp>
        <p:nvSpPr>
          <p:cNvPr id="2" name="ZoneTexte 1">
            <a:extLst>
              <a:ext uri="{FF2B5EF4-FFF2-40B4-BE49-F238E27FC236}">
                <a16:creationId xmlns:a16="http://schemas.microsoft.com/office/drawing/2014/main" id="{6CCB209A-0766-FC46-4A2E-B1EFA7B756E3}"/>
              </a:ext>
            </a:extLst>
          </p:cNvPr>
          <p:cNvSpPr txBox="1"/>
          <p:nvPr/>
        </p:nvSpPr>
        <p:spPr>
          <a:xfrm>
            <a:off x="582769" y="902853"/>
            <a:ext cx="6986788" cy="395173"/>
          </a:xfrm>
          <a:prstGeom prst="rect">
            <a:avLst/>
          </a:prstGeom>
          <a:noFill/>
        </p:spPr>
        <p:txBody>
          <a:bodyPr wrap="square">
            <a:spAutoFit/>
          </a:bodyPr>
          <a:lstStyle/>
          <a:p>
            <a:pPr>
              <a:lnSpc>
                <a:spcPct val="115000"/>
              </a:lnSpc>
              <a:spcAft>
                <a:spcPts val="726"/>
              </a:spcAft>
            </a:pPr>
            <a:r>
              <a:rPr lang="fr-FR" sz="1800" b="1" dirty="0">
                <a:solidFill>
                  <a:schemeClr val="accent2"/>
                </a:solidFill>
              </a:rPr>
              <a:t>Échéances des Etudes Volumes Prélevables : 2026</a:t>
            </a:r>
          </a:p>
        </p:txBody>
      </p:sp>
    </p:spTree>
    <p:extLst>
      <p:ext uri="{BB962C8B-B14F-4D97-AF65-F5344CB8AC3E}">
        <p14:creationId xmlns:p14="http://schemas.microsoft.com/office/powerpoint/2010/main" val="3344405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3EB6C-6166-DB46-CB6E-A0B06691CC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584D43A-6950-A150-F689-9DD8E0B6D6B1}"/>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DD036B9F-AA97-03F4-FDEC-387719C0FFE5}"/>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A5DBBAF8-C420-2AFD-9DA9-3D93163044BD}"/>
              </a:ext>
            </a:extLst>
          </p:cNvPr>
          <p:cNvSpPr txBox="1">
            <a:spLocks/>
          </p:cNvSpPr>
          <p:nvPr/>
        </p:nvSpPr>
        <p:spPr>
          <a:xfrm>
            <a:off x="6096000" y="528064"/>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endParaRPr lang="fr-FR" sz="2000" dirty="0">
              <a:latin typeface="Arial"/>
              <a:cs typeface="Arial"/>
            </a:endParaRPr>
          </a:p>
        </p:txBody>
      </p:sp>
      <p:sp>
        <p:nvSpPr>
          <p:cNvPr id="2" name="Titre 1">
            <a:extLst>
              <a:ext uri="{FF2B5EF4-FFF2-40B4-BE49-F238E27FC236}">
                <a16:creationId xmlns:a16="http://schemas.microsoft.com/office/drawing/2014/main" id="{0E8B8E15-5BD0-7027-8504-445E312410B1}"/>
              </a:ext>
            </a:extLst>
          </p:cNvPr>
          <p:cNvSpPr txBox="1">
            <a:spLocks/>
          </p:cNvSpPr>
          <p:nvPr/>
        </p:nvSpPr>
        <p:spPr>
          <a:xfrm>
            <a:off x="7905569" y="524153"/>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t>Présentation du réseau RQM2025</a:t>
            </a:r>
            <a:endParaRPr lang="fr-FR" sz="2000" dirty="0">
              <a:latin typeface="Arial"/>
              <a:cs typeface="Arial"/>
            </a:endParaRPr>
          </a:p>
        </p:txBody>
      </p:sp>
      <p:pic>
        <p:nvPicPr>
          <p:cNvPr id="7" name="Image 6" descr="Une image contenant texte, logo, Graphique, Police&#10;&#10;Le contenu généré par l’IA peut être incorrect.">
            <a:extLst>
              <a:ext uri="{FF2B5EF4-FFF2-40B4-BE49-F238E27FC236}">
                <a16:creationId xmlns:a16="http://schemas.microsoft.com/office/drawing/2014/main" id="{405D72BD-464D-3994-D12A-47F67AFBC1D2}"/>
              </a:ext>
            </a:extLst>
          </p:cNvPr>
          <p:cNvPicPr>
            <a:picLocks noChangeAspect="1"/>
          </p:cNvPicPr>
          <p:nvPr/>
        </p:nvPicPr>
        <p:blipFill>
          <a:blip r:embed="rId3"/>
          <a:stretch>
            <a:fillRect/>
          </a:stretch>
        </p:blipFill>
        <p:spPr>
          <a:xfrm>
            <a:off x="9000421" y="1202282"/>
            <a:ext cx="2057687" cy="1562318"/>
          </a:xfrm>
          <a:prstGeom prst="rect">
            <a:avLst/>
          </a:prstGeom>
        </p:spPr>
      </p:pic>
    </p:spTree>
    <p:extLst>
      <p:ext uri="{BB962C8B-B14F-4D97-AF65-F5344CB8AC3E}">
        <p14:creationId xmlns:p14="http://schemas.microsoft.com/office/powerpoint/2010/main" val="2576994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C7870-D396-7B82-F2B9-C9AC799665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49D730-F996-F65E-DF23-38AE0CA0C8DF}"/>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5C3E9FEA-A3F0-6DC8-75EA-D12C5C83DBE0}"/>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45434BD1-4ADD-6D08-264B-FDA0EF21B844}"/>
              </a:ext>
            </a:extLst>
          </p:cNvPr>
          <p:cNvSpPr txBox="1">
            <a:spLocks/>
          </p:cNvSpPr>
          <p:nvPr/>
        </p:nvSpPr>
        <p:spPr>
          <a:xfrm>
            <a:off x="8515350" y="528064"/>
            <a:ext cx="6071224"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latin typeface="Arial"/>
                <a:cs typeface="Arial"/>
              </a:rPr>
              <a:t>Points annexes</a:t>
            </a:r>
          </a:p>
        </p:txBody>
      </p:sp>
    </p:spTree>
    <p:extLst>
      <p:ext uri="{BB962C8B-B14F-4D97-AF65-F5344CB8AC3E}">
        <p14:creationId xmlns:p14="http://schemas.microsoft.com/office/powerpoint/2010/main" val="892467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3BBF2A-0160-A731-172F-778CA5B0A8E8}"/>
              </a:ext>
            </a:extLst>
          </p:cNvPr>
          <p:cNvPicPr>
            <a:picLocks noChangeAspect="1"/>
          </p:cNvPicPr>
          <p:nvPr/>
        </p:nvPicPr>
        <p:blipFill>
          <a:blip r:embed="rId3">
            <a:lum/>
            <a:alphaModFix/>
          </a:blip>
          <a:srcRect/>
          <a:stretch>
            <a:fillRect/>
          </a:stretch>
        </p:blipFill>
        <p:spPr>
          <a:xfrm>
            <a:off x="6912178" y="324"/>
            <a:ext cx="3759648" cy="6857966"/>
          </a:xfrm>
          <a:prstGeom prst="rect">
            <a:avLst/>
          </a:prstGeom>
          <a:noFill/>
          <a:ln cap="flat">
            <a:noFill/>
          </a:ln>
        </p:spPr>
      </p:pic>
      <p:sp>
        <p:nvSpPr>
          <p:cNvPr id="3" name="ZoneTexte 2">
            <a:extLst>
              <a:ext uri="{FF2B5EF4-FFF2-40B4-BE49-F238E27FC236}">
                <a16:creationId xmlns:a16="http://schemas.microsoft.com/office/drawing/2014/main" id="{4172E10F-0FBD-08BA-194E-71E0AE4CADDB}"/>
              </a:ext>
            </a:extLst>
          </p:cNvPr>
          <p:cNvSpPr txBox="1"/>
          <p:nvPr/>
        </p:nvSpPr>
        <p:spPr>
          <a:xfrm>
            <a:off x="3232210" y="1839852"/>
            <a:ext cx="8110933" cy="642248"/>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fr-FR" sz="3629" dirty="0">
                <a:solidFill>
                  <a:schemeClr val="accent1">
                    <a:lumMod val="60000"/>
                    <a:lumOff val="40000"/>
                  </a:schemeClr>
                </a:solidFill>
                <a:latin typeface="Calibri"/>
              </a:rPr>
              <a:t>Merci de votre attention</a:t>
            </a:r>
          </a:p>
        </p:txBody>
      </p:sp>
      <p:pic>
        <p:nvPicPr>
          <p:cNvPr id="6" name="Image 5">
            <a:extLst>
              <a:ext uri="{FF2B5EF4-FFF2-40B4-BE49-F238E27FC236}">
                <a16:creationId xmlns:a16="http://schemas.microsoft.com/office/drawing/2014/main" id="{A089A102-E86B-FCDD-C4C7-F529418DEDC5}"/>
              </a:ext>
            </a:extLst>
          </p:cNvPr>
          <p:cNvPicPr>
            <a:picLocks noChangeAspect="1"/>
          </p:cNvPicPr>
          <p:nvPr/>
        </p:nvPicPr>
        <p:blipFill>
          <a:blip r:embed="rId4"/>
          <a:stretch>
            <a:fillRect/>
          </a:stretch>
        </p:blipFill>
        <p:spPr>
          <a:xfrm>
            <a:off x="2916399" y="4760341"/>
            <a:ext cx="3913239" cy="1500673"/>
          </a:xfrm>
          <a:prstGeom prst="rect">
            <a:avLst/>
          </a:prstGeom>
        </p:spPr>
      </p:pic>
      <p:pic>
        <p:nvPicPr>
          <p:cNvPr id="7" name="Image 6">
            <a:extLst>
              <a:ext uri="{FF2B5EF4-FFF2-40B4-BE49-F238E27FC236}">
                <a16:creationId xmlns:a16="http://schemas.microsoft.com/office/drawing/2014/main" id="{60A83B06-055E-9168-CFFA-F9FFD1466F9B}"/>
              </a:ext>
            </a:extLst>
          </p:cNvPr>
          <p:cNvPicPr>
            <a:picLocks noChangeAspect="1"/>
          </p:cNvPicPr>
          <p:nvPr/>
        </p:nvPicPr>
        <p:blipFill>
          <a:blip r:embed="rId5"/>
          <a:stretch>
            <a:fillRect/>
          </a:stretch>
        </p:blipFill>
        <p:spPr>
          <a:xfrm>
            <a:off x="5654656" y="5600097"/>
            <a:ext cx="871659" cy="695422"/>
          </a:xfrm>
          <a:prstGeom prst="rect">
            <a:avLst/>
          </a:prstGeom>
        </p:spPr>
      </p:pic>
      <p:pic>
        <p:nvPicPr>
          <p:cNvPr id="8" name="Image 7">
            <a:extLst>
              <a:ext uri="{FF2B5EF4-FFF2-40B4-BE49-F238E27FC236}">
                <a16:creationId xmlns:a16="http://schemas.microsoft.com/office/drawing/2014/main" id="{8C0A456F-797D-F236-9CF3-D4E6E31D5168}"/>
              </a:ext>
            </a:extLst>
          </p:cNvPr>
          <p:cNvPicPr>
            <a:picLocks noChangeAspect="1"/>
          </p:cNvPicPr>
          <p:nvPr/>
        </p:nvPicPr>
        <p:blipFill>
          <a:blip r:embed="rId6"/>
          <a:stretch>
            <a:fillRect/>
          </a:stretch>
        </p:blipFill>
        <p:spPr>
          <a:xfrm>
            <a:off x="3430258" y="3966332"/>
            <a:ext cx="3096057" cy="866896"/>
          </a:xfrm>
          <a:prstGeom prst="rect">
            <a:avLst/>
          </a:prstGeom>
        </p:spPr>
      </p:pic>
      <p:pic>
        <p:nvPicPr>
          <p:cNvPr id="9" name="Image 8">
            <a:extLst>
              <a:ext uri="{FF2B5EF4-FFF2-40B4-BE49-F238E27FC236}">
                <a16:creationId xmlns:a16="http://schemas.microsoft.com/office/drawing/2014/main" id="{B39377B5-1D64-27EB-9475-239325A734CC}"/>
              </a:ext>
            </a:extLst>
          </p:cNvPr>
          <p:cNvPicPr>
            <a:picLocks noChangeAspect="1"/>
          </p:cNvPicPr>
          <p:nvPr/>
        </p:nvPicPr>
        <p:blipFill>
          <a:blip r:embed="rId7"/>
          <a:stretch>
            <a:fillRect/>
          </a:stretch>
        </p:blipFill>
        <p:spPr>
          <a:xfrm>
            <a:off x="532624" y="2392685"/>
            <a:ext cx="2746980" cy="2440543"/>
          </a:xfrm>
          <a:prstGeom prst="rect">
            <a:avLst/>
          </a:prstGeom>
        </p:spPr>
      </p:pic>
      <p:sp>
        <p:nvSpPr>
          <p:cNvPr id="10" name="Titre 1">
            <a:extLst>
              <a:ext uri="{FF2B5EF4-FFF2-40B4-BE49-F238E27FC236}">
                <a16:creationId xmlns:a16="http://schemas.microsoft.com/office/drawing/2014/main" id="{6C9C0179-F7D5-5FF2-403B-357888D2B416}"/>
              </a:ext>
            </a:extLst>
          </p:cNvPr>
          <p:cNvSpPr txBox="1">
            <a:spLocks/>
          </p:cNvSpPr>
          <p:nvPr/>
        </p:nvSpPr>
        <p:spPr>
          <a:xfrm>
            <a:off x="457047" y="143381"/>
            <a:ext cx="5946421" cy="164849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FFC000"/>
                </a:solidFill>
              </a:rPr>
              <a:t>SAGE CÔTIERS OUEST COTENTIN</a:t>
            </a:r>
            <a:br>
              <a:rPr lang="fr-FR" dirty="0">
                <a:solidFill>
                  <a:srgbClr val="FFC000"/>
                </a:solidFill>
              </a:rPr>
            </a:br>
            <a:r>
              <a:rPr lang="fr-FR" sz="1625" dirty="0">
                <a:solidFill>
                  <a:srgbClr val="FFC000"/>
                </a:solidFill>
              </a:rPr>
              <a:t>CLE du SAGE COC du 29/01/2026</a:t>
            </a:r>
          </a:p>
        </p:txBody>
      </p:sp>
      <p:pic>
        <p:nvPicPr>
          <p:cNvPr id="11" name="Image 10">
            <a:extLst>
              <a:ext uri="{FF2B5EF4-FFF2-40B4-BE49-F238E27FC236}">
                <a16:creationId xmlns:a16="http://schemas.microsoft.com/office/drawing/2014/main" id="{6AEA9AEE-4A04-678F-D29D-26E784F520CC}"/>
              </a:ext>
            </a:extLst>
          </p:cNvPr>
          <p:cNvPicPr>
            <a:picLocks noChangeAspect="1"/>
          </p:cNvPicPr>
          <p:nvPr/>
        </p:nvPicPr>
        <p:blipFill>
          <a:blip r:embed="rId8"/>
          <a:stretch>
            <a:fillRect/>
          </a:stretch>
        </p:blipFill>
        <p:spPr>
          <a:xfrm>
            <a:off x="3585989" y="6317460"/>
            <a:ext cx="985975" cy="452501"/>
          </a:xfrm>
          <a:prstGeom prst="rect">
            <a:avLst/>
          </a:prstGeom>
        </p:spPr>
      </p:pic>
      <p:pic>
        <p:nvPicPr>
          <p:cNvPr id="12" name="Image 11">
            <a:extLst>
              <a:ext uri="{FF2B5EF4-FFF2-40B4-BE49-F238E27FC236}">
                <a16:creationId xmlns:a16="http://schemas.microsoft.com/office/drawing/2014/main" id="{C2484A1E-1114-43CE-9D69-728455D43387}"/>
              </a:ext>
            </a:extLst>
          </p:cNvPr>
          <p:cNvPicPr>
            <a:picLocks noChangeAspect="1"/>
          </p:cNvPicPr>
          <p:nvPr/>
        </p:nvPicPr>
        <p:blipFill>
          <a:blip r:embed="rId9"/>
          <a:stretch>
            <a:fillRect/>
          </a:stretch>
        </p:blipFill>
        <p:spPr>
          <a:xfrm>
            <a:off x="6545414" y="5564373"/>
            <a:ext cx="733527" cy="766869"/>
          </a:xfrm>
          <a:prstGeom prst="rect">
            <a:avLst/>
          </a:prstGeom>
        </p:spPr>
      </p:pic>
      <p:pic>
        <p:nvPicPr>
          <p:cNvPr id="13" name="Image 12" descr="Une image contenant texte, Police, logo, Graphique&#10;&#10;Le contenu généré par l’IA peut être incorrect.">
            <a:extLst>
              <a:ext uri="{FF2B5EF4-FFF2-40B4-BE49-F238E27FC236}">
                <a16:creationId xmlns:a16="http://schemas.microsoft.com/office/drawing/2014/main" id="{11EE0EFD-A82D-0644-F1E1-3B720CE1824F}"/>
              </a:ext>
            </a:extLst>
          </p:cNvPr>
          <p:cNvPicPr>
            <a:picLocks noChangeAspect="1"/>
          </p:cNvPicPr>
          <p:nvPr/>
        </p:nvPicPr>
        <p:blipFill>
          <a:blip r:embed="rId10"/>
          <a:stretch>
            <a:fillRect/>
          </a:stretch>
        </p:blipFill>
        <p:spPr>
          <a:xfrm>
            <a:off x="4987389" y="6317460"/>
            <a:ext cx="1395922" cy="47816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ltLang="fr-FR" sz="6000" dirty="0"/>
              <a:t>SAGE Côtiers Ouest Cotentin</a:t>
            </a:r>
            <a:br>
              <a:rPr lang="fr-FR" altLang="fr-FR" sz="6000" dirty="0"/>
            </a:br>
            <a:r>
              <a:rPr lang="fr-FR" altLang="fr-FR" sz="6000" dirty="0"/>
              <a:t>Commission Locale de l’Eau</a:t>
            </a:r>
            <a:endParaRPr lang="fr-FR" dirty="0">
              <a:latin typeface="Brandon Text Bold" panose="020B0803020203060203" pitchFamily="34" charset="0"/>
            </a:endParaRPr>
          </a:p>
        </p:txBody>
      </p:sp>
      <p:sp>
        <p:nvSpPr>
          <p:cNvPr id="5" name="Titre 1"/>
          <p:cNvSpPr txBox="1">
            <a:spLocks/>
          </p:cNvSpPr>
          <p:nvPr/>
        </p:nvSpPr>
        <p:spPr>
          <a:xfrm>
            <a:off x="967491" y="4564157"/>
            <a:ext cx="1040942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i="0" kern="1200" baseline="0">
                <a:solidFill>
                  <a:schemeClr val="bg1"/>
                </a:solidFill>
                <a:latin typeface="+mn-lt"/>
                <a:ea typeface="+mj-ea"/>
                <a:cs typeface="+mj-cs"/>
              </a:defRPr>
            </a:lvl1pPr>
          </a:lstStyle>
          <a:p>
            <a:r>
              <a:rPr lang="fr-FR" sz="3600" dirty="0"/>
              <a:t>Le </a:t>
            </a:r>
            <a:r>
              <a:rPr lang="fr-FR" sz="3600" b="1" dirty="0"/>
              <a:t>R</a:t>
            </a:r>
            <a:r>
              <a:rPr lang="fr-FR" sz="3600" dirty="0"/>
              <a:t>éseau </a:t>
            </a:r>
            <a:r>
              <a:rPr lang="fr-FR" sz="3600" b="1" dirty="0"/>
              <a:t>Q</a:t>
            </a:r>
            <a:r>
              <a:rPr lang="fr-FR" sz="3600" dirty="0"/>
              <a:t>ualité des </a:t>
            </a:r>
            <a:r>
              <a:rPr lang="fr-FR" sz="3600" b="1" dirty="0"/>
              <a:t>M</a:t>
            </a:r>
            <a:r>
              <a:rPr lang="fr-FR" sz="3600" dirty="0"/>
              <a:t>ilieux</a:t>
            </a:r>
          </a:p>
          <a:p>
            <a:r>
              <a:rPr lang="fr-FR" sz="3600" dirty="0"/>
              <a:t>du Département de la Manche</a:t>
            </a:r>
          </a:p>
          <a:p>
            <a:endParaRPr lang="fr-FR" sz="1200" dirty="0"/>
          </a:p>
          <a:p>
            <a:r>
              <a:rPr lang="fr-FR" sz="1800" dirty="0">
                <a:latin typeface="Brandon Text Light" panose="020B0303020203060203" pitchFamily="34" charset="0"/>
              </a:rPr>
              <a:t>Saint-Malo-de-la-Lande – 29 janvier 2026</a:t>
            </a:r>
          </a:p>
        </p:txBody>
      </p:sp>
    </p:spTree>
    <p:extLst>
      <p:ext uri="{BB962C8B-B14F-4D97-AF65-F5344CB8AC3E}">
        <p14:creationId xmlns:p14="http://schemas.microsoft.com/office/powerpoint/2010/main" val="2625516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34056" y="55521"/>
            <a:ext cx="9409519" cy="6176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chemeClr val="tx1">
                  <a:lumMod val="65000"/>
                  <a:lumOff val="35000"/>
                </a:schemeClr>
              </a:buClr>
            </a:pPr>
            <a:endParaRPr lang="fr-FR" sz="2000" kern="0" dirty="0">
              <a:solidFill>
                <a:schemeClr val="tx1">
                  <a:lumMod val="65000"/>
                  <a:lumOff val="35000"/>
                </a:schemeClr>
              </a:solidFill>
              <a:latin typeface="Calibri" panose="020F0502020204030204" pitchFamily="34" charset="0"/>
            </a:endParaRPr>
          </a:p>
        </p:txBody>
      </p:sp>
      <p:sp>
        <p:nvSpPr>
          <p:cNvPr id="8" name="Titre 1"/>
          <p:cNvSpPr txBox="1">
            <a:spLocks/>
          </p:cNvSpPr>
          <p:nvPr/>
        </p:nvSpPr>
        <p:spPr>
          <a:xfrm>
            <a:off x="755275" y="155135"/>
            <a:ext cx="2514619" cy="19032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i="0" kern="1200" baseline="0">
                <a:solidFill>
                  <a:schemeClr val="bg1"/>
                </a:solidFill>
                <a:latin typeface="Brandon Text Bold" panose="020B0803020203060203" pitchFamily="34" charset="0"/>
                <a:ea typeface="+mj-ea"/>
                <a:cs typeface="+mj-cs"/>
              </a:defRPr>
            </a:lvl1pPr>
          </a:lstStyle>
          <a:p>
            <a:r>
              <a:rPr lang="fr-FR" sz="2900" dirty="0">
                <a:latin typeface="+mn-lt"/>
              </a:rPr>
              <a:t>Le Réseau </a:t>
            </a:r>
          </a:p>
          <a:p>
            <a:r>
              <a:rPr lang="fr-FR" sz="2900" dirty="0">
                <a:latin typeface="+mn-lt"/>
              </a:rPr>
              <a:t>Qualité des Milieux </a:t>
            </a:r>
          </a:p>
          <a:p>
            <a:r>
              <a:rPr lang="fr-FR" sz="2900" dirty="0">
                <a:latin typeface="+mn-lt"/>
              </a:rPr>
              <a:t>(RQM)</a:t>
            </a:r>
            <a:endParaRPr lang="fr-FR" dirty="0">
              <a:latin typeface="+mn-lt"/>
            </a:endParaRPr>
          </a:p>
        </p:txBody>
      </p:sp>
      <p:sp>
        <p:nvSpPr>
          <p:cNvPr id="10" name="Espace réservé du contenu 2"/>
          <p:cNvSpPr txBox="1">
            <a:spLocks/>
          </p:cNvSpPr>
          <p:nvPr/>
        </p:nvSpPr>
        <p:spPr>
          <a:xfrm>
            <a:off x="3053870" y="3268516"/>
            <a:ext cx="9001000" cy="479192"/>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a:buClr>
                <a:srgbClr val="0E376A"/>
              </a:buClr>
            </a:pPr>
            <a:r>
              <a:rPr lang="fr-FR" sz="2400" kern="0" dirty="0">
                <a:solidFill>
                  <a:srgbClr val="0E376A"/>
                </a:solidFill>
              </a:rPr>
              <a:t>La configuration actuelle du réseau</a:t>
            </a:r>
          </a:p>
          <a:p>
            <a:pPr marL="1600200" lvl="2">
              <a:buClr>
                <a:schemeClr val="tx1">
                  <a:lumMod val="65000"/>
                  <a:lumOff val="35000"/>
                </a:schemeClr>
              </a:buClr>
              <a:buFontTx/>
              <a:buChar char="-"/>
            </a:pPr>
            <a:endParaRPr lang="fr-FR" sz="600" kern="0" dirty="0">
              <a:solidFill>
                <a:schemeClr val="tx1">
                  <a:lumMod val="65000"/>
                  <a:lumOff val="35000"/>
                </a:schemeClr>
              </a:solidFill>
            </a:endParaRPr>
          </a:p>
        </p:txBody>
      </p:sp>
      <p:sp>
        <p:nvSpPr>
          <p:cNvPr id="11" name="Espace réservé du contenu 2"/>
          <p:cNvSpPr txBox="1">
            <a:spLocks/>
          </p:cNvSpPr>
          <p:nvPr/>
        </p:nvSpPr>
        <p:spPr>
          <a:xfrm>
            <a:off x="3044263" y="1304725"/>
            <a:ext cx="8890438" cy="1872208"/>
          </a:xfrm>
          <a:prstGeom prst="rect">
            <a:avLst/>
          </a:prstGeom>
        </p:spPr>
        <p:txBody>
          <a:bodyPr vert="horz" lIns="91440" tIns="45720" rIns="91440" bIns="45720" rtlCol="0">
            <a:norm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a:buClr>
                <a:srgbClr val="0E376A"/>
              </a:buClr>
            </a:pPr>
            <a:r>
              <a:rPr lang="fr-FR" sz="2400" kern="0" dirty="0">
                <a:solidFill>
                  <a:srgbClr val="0E376A"/>
                </a:solidFill>
              </a:rPr>
              <a:t>Objectif</a:t>
            </a:r>
            <a:r>
              <a:rPr lang="fr-FR" sz="2400" kern="0" dirty="0">
                <a:solidFill>
                  <a:srgbClr val="1B4D79"/>
                </a:solidFill>
              </a:rPr>
              <a:t> </a:t>
            </a:r>
          </a:p>
          <a:p>
            <a:pPr lvl="1" algn="just">
              <a:buClr>
                <a:schemeClr val="tx1">
                  <a:lumMod val="65000"/>
                  <a:lumOff val="35000"/>
                </a:schemeClr>
              </a:buClr>
            </a:pPr>
            <a:r>
              <a:rPr lang="fr-FR" sz="2000" b="0" kern="0" dirty="0">
                <a:solidFill>
                  <a:schemeClr val="tx1">
                    <a:lumMod val="65000"/>
                    <a:lumOff val="35000"/>
                  </a:schemeClr>
                </a:solidFill>
              </a:rPr>
              <a:t>Apporter une meilleure compréhension de la qualité des milieux, en assurer une veille indispensable sur son état et ses évolutions et permettre d’évaluer les risques sanitaires liés aux activités balnéaires, conchylicoles et de pêche à pied.</a:t>
            </a:r>
            <a:endParaRPr lang="fr-FR" sz="2800" b="0" kern="0" dirty="0"/>
          </a:p>
        </p:txBody>
      </p:sp>
      <p:sp>
        <p:nvSpPr>
          <p:cNvPr id="12" name="Espace réservé du contenu 2"/>
          <p:cNvSpPr txBox="1">
            <a:spLocks/>
          </p:cNvSpPr>
          <p:nvPr/>
        </p:nvSpPr>
        <p:spPr>
          <a:xfrm>
            <a:off x="3044263" y="505369"/>
            <a:ext cx="6192688" cy="549542"/>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a:buClr>
                <a:srgbClr val="0E376A"/>
              </a:buClr>
            </a:pPr>
            <a:r>
              <a:rPr lang="fr-FR" sz="2400" kern="0" dirty="0">
                <a:solidFill>
                  <a:srgbClr val="0E376A"/>
                </a:solidFill>
              </a:rPr>
              <a:t>Partenariat</a:t>
            </a:r>
          </a:p>
        </p:txBody>
      </p:sp>
      <p:sp>
        <p:nvSpPr>
          <p:cNvPr id="14" name="Espace réservé du contenu 2"/>
          <p:cNvSpPr txBox="1">
            <a:spLocks/>
          </p:cNvSpPr>
          <p:nvPr/>
        </p:nvSpPr>
        <p:spPr>
          <a:xfrm>
            <a:off x="3071144" y="5698398"/>
            <a:ext cx="8568952" cy="489348"/>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a:buClr>
                <a:srgbClr val="0E376A"/>
              </a:buClr>
            </a:pPr>
            <a:r>
              <a:rPr lang="fr-FR" sz="2400" kern="0" dirty="0">
                <a:solidFill>
                  <a:srgbClr val="0E376A"/>
                </a:solidFill>
              </a:rPr>
              <a:t>Prestations assurées par</a:t>
            </a:r>
          </a:p>
        </p:txBody>
      </p:sp>
      <p:pic>
        <p:nvPicPr>
          <p:cNvPr id="15"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251" y="5516401"/>
            <a:ext cx="1465842" cy="102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172" y="378266"/>
            <a:ext cx="942806" cy="548797"/>
          </a:xfrm>
          <a:prstGeom prst="rect">
            <a:avLst/>
          </a:prstGeom>
        </p:spPr>
      </p:pic>
      <p:pic>
        <p:nvPicPr>
          <p:cNvPr id="17" name="Image 16">
            <a:extLst>
              <a:ext uri="{FF2B5EF4-FFF2-40B4-BE49-F238E27FC236}">
                <a16:creationId xmlns:a16="http://schemas.microsoft.com/office/drawing/2014/main" id="{900A93B3-0A4C-4650-8C68-95C8B375C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577" y="360191"/>
            <a:ext cx="2081261" cy="509621"/>
          </a:xfrm>
          <a:prstGeom prst="rect">
            <a:avLst/>
          </a:prstGeom>
        </p:spPr>
      </p:pic>
      <p:pic>
        <p:nvPicPr>
          <p:cNvPr id="18" name="Image 17"/>
          <p:cNvPicPr>
            <a:picLocks noChangeAspect="1"/>
          </p:cNvPicPr>
          <p:nvPr/>
        </p:nvPicPr>
        <p:blipFill>
          <a:blip r:embed="rId5"/>
          <a:stretch>
            <a:fillRect/>
          </a:stretch>
        </p:blipFill>
        <p:spPr>
          <a:xfrm>
            <a:off x="11625123" y="3931283"/>
            <a:ext cx="437726" cy="791770"/>
          </a:xfrm>
          <a:prstGeom prst="rect">
            <a:avLst/>
          </a:prstGeom>
        </p:spPr>
      </p:pic>
      <p:pic>
        <p:nvPicPr>
          <p:cNvPr id="19" name="Image 18"/>
          <p:cNvPicPr>
            <a:picLocks noChangeAspect="1"/>
          </p:cNvPicPr>
          <p:nvPr/>
        </p:nvPicPr>
        <p:blipFill>
          <a:blip r:embed="rId6"/>
          <a:stretch>
            <a:fillRect/>
          </a:stretch>
        </p:blipFill>
        <p:spPr>
          <a:xfrm>
            <a:off x="9630889" y="4895517"/>
            <a:ext cx="653029" cy="649901"/>
          </a:xfrm>
          <a:prstGeom prst="rect">
            <a:avLst/>
          </a:prstGeom>
        </p:spPr>
      </p:pic>
      <p:sp>
        <p:nvSpPr>
          <p:cNvPr id="2" name="ZoneTexte 1"/>
          <p:cNvSpPr txBox="1"/>
          <p:nvPr/>
        </p:nvSpPr>
        <p:spPr>
          <a:xfrm>
            <a:off x="3053871" y="4879757"/>
            <a:ext cx="6577018" cy="400110"/>
          </a:xfrm>
          <a:prstGeom prst="rect">
            <a:avLst/>
          </a:prstGeom>
          <a:noFill/>
        </p:spPr>
        <p:txBody>
          <a:bodyPr wrap="square" rtlCol="0">
            <a:spAutoFit/>
          </a:bodyPr>
          <a:lstStyle/>
          <a:p>
            <a:r>
              <a:rPr lang="fr-FR" sz="2000" b="1" kern="0" dirty="0">
                <a:solidFill>
                  <a:srgbClr val="0E376A"/>
                </a:solidFill>
              </a:rPr>
              <a:t># Axe 2 : </a:t>
            </a:r>
            <a:r>
              <a:rPr lang="fr-FR" sz="2000" kern="0" dirty="0">
                <a:solidFill>
                  <a:srgbClr val="0E376A"/>
                </a:solidFill>
              </a:rPr>
              <a:t>Réalisation d’investigations complémentaires</a:t>
            </a:r>
          </a:p>
        </p:txBody>
      </p:sp>
      <p:sp>
        <p:nvSpPr>
          <p:cNvPr id="20" name="ZoneTexte 19"/>
          <p:cNvSpPr txBox="1"/>
          <p:nvPr/>
        </p:nvSpPr>
        <p:spPr>
          <a:xfrm>
            <a:off x="3053870" y="3794042"/>
            <a:ext cx="8747605" cy="954107"/>
          </a:xfrm>
          <a:prstGeom prst="rect">
            <a:avLst/>
          </a:prstGeom>
          <a:noFill/>
        </p:spPr>
        <p:txBody>
          <a:bodyPr wrap="square" rtlCol="0">
            <a:spAutoFit/>
          </a:bodyPr>
          <a:lstStyle/>
          <a:p>
            <a:pPr>
              <a:buClr>
                <a:schemeClr val="tx1">
                  <a:lumMod val="65000"/>
                  <a:lumOff val="35000"/>
                </a:schemeClr>
              </a:buClr>
            </a:pPr>
            <a:r>
              <a:rPr lang="fr-FR" sz="2000" b="1" kern="0" dirty="0">
                <a:solidFill>
                  <a:srgbClr val="0E376A"/>
                </a:solidFill>
              </a:rPr>
              <a:t># Axe 1 : </a:t>
            </a:r>
            <a:r>
              <a:rPr lang="fr-FR" sz="2000" kern="0" dirty="0">
                <a:solidFill>
                  <a:srgbClr val="0E376A"/>
                </a:solidFill>
              </a:rPr>
              <a:t>Mise en œuvre de suivis de la qualité des milieux </a:t>
            </a:r>
          </a:p>
          <a:p>
            <a:pPr marL="742950" lvl="1" indent="-285750">
              <a:buClr>
                <a:schemeClr val="tx1">
                  <a:lumMod val="65000"/>
                  <a:lumOff val="35000"/>
                </a:schemeClr>
              </a:buClr>
              <a:buFontTx/>
              <a:buChar char="-"/>
            </a:pPr>
            <a:r>
              <a:rPr lang="fr-FR" kern="0" dirty="0">
                <a:solidFill>
                  <a:schemeClr val="tx1">
                    <a:lumMod val="65000"/>
                    <a:lumOff val="35000"/>
                  </a:schemeClr>
                </a:solidFill>
              </a:rPr>
              <a:t>Suivis sur les principaux cours d’eau + quelques EDM* -&gt; </a:t>
            </a:r>
            <a:r>
              <a:rPr lang="fr-FR" b="1" kern="0" dirty="0">
                <a:solidFill>
                  <a:srgbClr val="0E376A"/>
                </a:solidFill>
              </a:rPr>
              <a:t>MO = Département</a:t>
            </a:r>
          </a:p>
          <a:p>
            <a:pPr marL="742950" lvl="1" indent="-285750">
              <a:buClr>
                <a:schemeClr val="tx1">
                  <a:lumMod val="65000"/>
                  <a:lumOff val="35000"/>
                </a:schemeClr>
              </a:buClr>
              <a:buFontTx/>
              <a:buChar char="-"/>
            </a:pPr>
            <a:r>
              <a:rPr lang="fr-FR" kern="0" dirty="0">
                <a:solidFill>
                  <a:schemeClr val="tx1">
                    <a:lumMod val="65000"/>
                    <a:lumOff val="35000"/>
                  </a:schemeClr>
                </a:solidFill>
              </a:rPr>
              <a:t>Suivis sur les gisements naturels de coquillages (pêche à pied) -&gt; MO = ARS</a:t>
            </a: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4763" y="315025"/>
            <a:ext cx="2431000" cy="675278"/>
          </a:xfrm>
          <a:prstGeom prst="rect">
            <a:avLst/>
          </a:prstGeom>
        </p:spPr>
      </p:pic>
      <p:sp>
        <p:nvSpPr>
          <p:cNvPr id="4" name="ZoneTexte 3">
            <a:extLst>
              <a:ext uri="{FF2B5EF4-FFF2-40B4-BE49-F238E27FC236}">
                <a16:creationId xmlns:a16="http://schemas.microsoft.com/office/drawing/2014/main" id="{A2751A9C-0694-2C46-F208-FD230061B8F8}"/>
              </a:ext>
            </a:extLst>
          </p:cNvPr>
          <p:cNvSpPr txBox="1"/>
          <p:nvPr/>
        </p:nvSpPr>
        <p:spPr>
          <a:xfrm>
            <a:off x="2862391" y="6414481"/>
            <a:ext cx="2176334" cy="338554"/>
          </a:xfrm>
          <a:prstGeom prst="rect">
            <a:avLst/>
          </a:prstGeom>
          <a:noFill/>
        </p:spPr>
        <p:txBody>
          <a:bodyPr wrap="square" rtlCol="0">
            <a:spAutoFit/>
          </a:bodyPr>
          <a:lstStyle/>
          <a:p>
            <a:r>
              <a:rPr lang="fr-FR" sz="1600" kern="0" dirty="0">
                <a:solidFill>
                  <a:schemeClr val="tx1">
                    <a:lumMod val="65000"/>
                    <a:lumOff val="35000"/>
                  </a:schemeClr>
                </a:solidFill>
              </a:rPr>
              <a:t>* EDM = Eau de mer</a:t>
            </a:r>
          </a:p>
        </p:txBody>
      </p:sp>
    </p:spTree>
    <p:extLst>
      <p:ext uri="{BB962C8B-B14F-4D97-AF65-F5344CB8AC3E}">
        <p14:creationId xmlns:p14="http://schemas.microsoft.com/office/powerpoint/2010/main" val="26980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2" grpId="0"/>
      <p:bldP spid="20"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104876" cy="738461"/>
          </a:xfrm>
        </p:spPr>
        <p:txBody>
          <a:bodyPr>
            <a:normAutofit/>
          </a:bodyPr>
          <a:lstStyle/>
          <a:p>
            <a:r>
              <a:rPr lang="fr-FR" sz="3200" b="1" dirty="0">
                <a:latin typeface="+mn-lt"/>
              </a:rPr>
              <a:t>Quelques rappels sur les bactéries recherchées</a:t>
            </a:r>
          </a:p>
        </p:txBody>
      </p:sp>
      <p:sp>
        <p:nvSpPr>
          <p:cNvPr id="18" name="Espace réservé du contenu 2"/>
          <p:cNvSpPr txBox="1">
            <a:spLocks/>
          </p:cNvSpPr>
          <p:nvPr/>
        </p:nvSpPr>
        <p:spPr>
          <a:xfrm>
            <a:off x="251519" y="971984"/>
            <a:ext cx="11683181" cy="1440160"/>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2000" kern="0" dirty="0">
                <a:solidFill>
                  <a:srgbClr val="0E376A"/>
                </a:solidFill>
                <a:ea typeface="ＭＳ Ｐゴシック" pitchFamily="-32" charset="-128"/>
                <a:cs typeface="Calibri" panose="020F0502020204030204" pitchFamily="34" charset="0"/>
              </a:rPr>
              <a:t>Les germes microbiologiques recherchés dans les eaux (cours d’eau, baignade…)</a:t>
            </a:r>
          </a:p>
          <a:p>
            <a:pPr marL="0" indent="0" algn="just">
              <a:buNone/>
            </a:pPr>
            <a:r>
              <a:rPr lang="fr-FR" sz="2000" i="1" kern="0" dirty="0">
                <a:solidFill>
                  <a:schemeClr val="tx1">
                    <a:lumMod val="65000"/>
                    <a:lumOff val="35000"/>
                  </a:schemeClr>
                </a:solidFill>
                <a:ea typeface="ＭＳ Ｐゴシック" pitchFamily="-32" charset="-128"/>
                <a:cs typeface="Calibri" panose="020F0502020204030204" pitchFamily="34" charset="0"/>
              </a:rPr>
              <a:t>Escherichia coli </a:t>
            </a:r>
            <a:r>
              <a:rPr lang="fr-FR" sz="2000" b="0" kern="0" dirty="0">
                <a:solidFill>
                  <a:schemeClr val="tx1">
                    <a:lumMod val="65000"/>
                    <a:lumOff val="35000"/>
                  </a:schemeClr>
                </a:solidFill>
                <a:ea typeface="ＭＳ Ｐゴシック" pitchFamily="-32" charset="-128"/>
                <a:cs typeface="Calibri" panose="020F0502020204030204" pitchFamily="34" charset="0"/>
              </a:rPr>
              <a:t>et </a:t>
            </a:r>
            <a:r>
              <a:rPr lang="fr-FR" sz="2000" kern="0" dirty="0">
                <a:solidFill>
                  <a:schemeClr val="tx1">
                    <a:lumMod val="65000"/>
                    <a:lumOff val="35000"/>
                  </a:schemeClr>
                </a:solidFill>
                <a:ea typeface="ＭＳ Ｐゴシック" pitchFamily="-32" charset="-128"/>
                <a:cs typeface="Calibri" panose="020F0502020204030204" pitchFamily="34" charset="0"/>
              </a:rPr>
              <a:t>Entérocoques</a:t>
            </a:r>
            <a:r>
              <a:rPr lang="fr-FR" sz="2000" b="0" kern="0" dirty="0">
                <a:solidFill>
                  <a:schemeClr val="tx1">
                    <a:lumMod val="65000"/>
                    <a:lumOff val="35000"/>
                  </a:schemeClr>
                </a:solidFill>
                <a:ea typeface="ＭＳ Ｐゴシック" pitchFamily="-32" charset="-128"/>
                <a:cs typeface="Calibri" panose="020F0502020204030204" pitchFamily="34" charset="0"/>
              </a:rPr>
              <a:t>, bactéries de la flore intestinale, sont des indicateurs de contamination fécale d’origine humaine et/ou animale (bovins, ovins, équins, volailles, oiseaux marins, etc.)</a:t>
            </a:r>
          </a:p>
        </p:txBody>
      </p:sp>
      <p:pic>
        <p:nvPicPr>
          <p:cNvPr id="21" name="Image 20"/>
          <p:cNvPicPr>
            <a:picLocks noChangeAspect="1"/>
          </p:cNvPicPr>
          <p:nvPr/>
        </p:nvPicPr>
        <p:blipFill>
          <a:blip r:embed="rId2"/>
          <a:stretch>
            <a:fillRect/>
          </a:stretch>
        </p:blipFill>
        <p:spPr>
          <a:xfrm>
            <a:off x="2449455" y="2323737"/>
            <a:ext cx="1879832" cy="1052706"/>
          </a:xfrm>
          <a:prstGeom prst="rect">
            <a:avLst/>
          </a:prstGeom>
        </p:spPr>
      </p:pic>
      <p:sp>
        <p:nvSpPr>
          <p:cNvPr id="23" name="Espace réservé du contenu 2"/>
          <p:cNvSpPr txBox="1">
            <a:spLocks/>
          </p:cNvSpPr>
          <p:nvPr/>
        </p:nvSpPr>
        <p:spPr>
          <a:xfrm>
            <a:off x="251520" y="5047288"/>
            <a:ext cx="11398174" cy="112787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2000" kern="0" dirty="0">
                <a:solidFill>
                  <a:srgbClr val="0E376A"/>
                </a:solidFill>
                <a:ea typeface="ＭＳ Ｐゴシック" pitchFamily="-32" charset="-128"/>
                <a:cs typeface="Calibri" panose="020F0502020204030204" pitchFamily="34" charset="0"/>
              </a:rPr>
              <a:t>L’origine des germes retrouvés dans le milieu naturel peut être </a:t>
            </a:r>
            <a:r>
              <a:rPr lang="fr-FR" sz="2000" u="sng" kern="0" dirty="0">
                <a:solidFill>
                  <a:srgbClr val="0E376A"/>
                </a:solidFill>
                <a:ea typeface="ＭＳ Ｐゴシック" pitchFamily="-32" charset="-128"/>
                <a:cs typeface="Calibri" panose="020F0502020204030204" pitchFamily="34" charset="0"/>
              </a:rPr>
              <a:t>multiple</a:t>
            </a:r>
            <a:r>
              <a:rPr lang="fr-FR" sz="2000" kern="0" dirty="0">
                <a:solidFill>
                  <a:srgbClr val="0E376A"/>
                </a:solidFill>
                <a:ea typeface="ＭＳ Ｐゴシック" pitchFamily="-32" charset="-128"/>
                <a:cs typeface="Calibri" panose="020F0502020204030204" pitchFamily="34" charset="0"/>
              </a:rPr>
              <a:t> = </a:t>
            </a:r>
            <a:r>
              <a:rPr lang="fr-FR" sz="2000" b="0" kern="0" dirty="0">
                <a:solidFill>
                  <a:schemeClr val="tx1">
                    <a:lumMod val="65000"/>
                    <a:lumOff val="35000"/>
                  </a:schemeClr>
                </a:solidFill>
                <a:ea typeface="ＭＳ Ｐゴシック" pitchFamily="-32" charset="-128"/>
                <a:cs typeface="Calibri" panose="020F0502020204030204" pitchFamily="34" charset="0"/>
              </a:rPr>
              <a:t>Assainissement collectif </a:t>
            </a:r>
            <a:r>
              <a:rPr lang="fr-FR" sz="1600" b="0" kern="0" dirty="0">
                <a:solidFill>
                  <a:schemeClr val="tx1">
                    <a:lumMod val="65000"/>
                    <a:lumOff val="35000"/>
                  </a:schemeClr>
                </a:solidFill>
                <a:ea typeface="ＭＳ Ｐゴシック" pitchFamily="-32" charset="-128"/>
                <a:cs typeface="Calibri" panose="020F0502020204030204" pitchFamily="34" charset="0"/>
              </a:rPr>
              <a:t>(STEU, réseaux, etc.) </a:t>
            </a:r>
            <a:r>
              <a:rPr lang="fr-FR" sz="2000" b="0" kern="0" dirty="0">
                <a:solidFill>
                  <a:schemeClr val="tx1">
                    <a:lumMod val="65000"/>
                    <a:lumOff val="35000"/>
                  </a:schemeClr>
                </a:solidFill>
                <a:ea typeface="ＭＳ Ｐゴシック" pitchFamily="-32" charset="-128"/>
                <a:cs typeface="Calibri" panose="020F0502020204030204" pitchFamily="34" charset="0"/>
              </a:rPr>
              <a:t>et non collectif, activités agricoles </a:t>
            </a:r>
            <a:r>
              <a:rPr lang="fr-FR" sz="1600" b="0" kern="0" dirty="0">
                <a:solidFill>
                  <a:schemeClr val="tx1">
                    <a:lumMod val="65000"/>
                    <a:lumOff val="35000"/>
                  </a:schemeClr>
                </a:solidFill>
                <a:ea typeface="ＭＳ Ｐゴシック" pitchFamily="-32" charset="-128"/>
                <a:cs typeface="Calibri" panose="020F0502020204030204" pitchFamily="34" charset="0"/>
              </a:rPr>
              <a:t>(élevages, pâturages, épandage), </a:t>
            </a:r>
            <a:r>
              <a:rPr lang="fr-FR" sz="2000" b="0" kern="0" dirty="0">
                <a:solidFill>
                  <a:schemeClr val="tx1">
                    <a:lumMod val="65000"/>
                    <a:lumOff val="35000"/>
                  </a:schemeClr>
                </a:solidFill>
                <a:ea typeface="ＭＳ Ｐゴシック" pitchFamily="-32" charset="-128"/>
                <a:cs typeface="Calibri" panose="020F0502020204030204" pitchFamily="34" charset="0"/>
              </a:rPr>
              <a:t>activités industrielles et touristiques </a:t>
            </a:r>
            <a:r>
              <a:rPr lang="fr-FR" sz="1600" b="0" kern="0" dirty="0">
                <a:solidFill>
                  <a:schemeClr val="tx1">
                    <a:lumMod val="65000"/>
                    <a:lumOff val="35000"/>
                  </a:schemeClr>
                </a:solidFill>
                <a:ea typeface="ＭＳ Ｐゴシック" pitchFamily="-32" charset="-128"/>
                <a:cs typeface="Calibri" panose="020F0502020204030204" pitchFamily="34" charset="0"/>
              </a:rPr>
              <a:t>(port, camping, etc.), </a:t>
            </a:r>
            <a:r>
              <a:rPr lang="fr-FR" sz="2000" b="0" kern="0" dirty="0">
                <a:solidFill>
                  <a:schemeClr val="tx1">
                    <a:lumMod val="65000"/>
                    <a:lumOff val="35000"/>
                  </a:schemeClr>
                </a:solidFill>
                <a:ea typeface="ＭＳ Ｐゴシック" pitchFamily="-32" charset="-128"/>
                <a:cs typeface="Calibri" panose="020F0502020204030204" pitchFamily="34" charset="0"/>
              </a:rPr>
              <a:t>présence d’animaux sur les plages </a:t>
            </a:r>
            <a:r>
              <a:rPr lang="fr-FR" sz="1600" b="0" kern="0" dirty="0">
                <a:solidFill>
                  <a:schemeClr val="tx1">
                    <a:lumMod val="65000"/>
                    <a:lumOff val="35000"/>
                  </a:schemeClr>
                </a:solidFill>
                <a:ea typeface="ＭＳ Ｐゴシック" pitchFamily="-32" charset="-128"/>
                <a:cs typeface="Calibri" panose="020F0502020204030204" pitchFamily="34" charset="0"/>
              </a:rPr>
              <a:t>(chiens, oiseaux, chevaux, etc.)</a:t>
            </a:r>
            <a:r>
              <a:rPr lang="fr-FR" sz="2000" b="0" kern="0" dirty="0">
                <a:solidFill>
                  <a:schemeClr val="tx1">
                    <a:lumMod val="65000"/>
                    <a:lumOff val="35000"/>
                  </a:schemeClr>
                </a:solidFill>
                <a:ea typeface="ＭＳ Ｐゴシック" pitchFamily="-32" charset="-128"/>
                <a:cs typeface="Calibri" panose="020F0502020204030204" pitchFamily="34" charset="0"/>
              </a:rPr>
              <a:t>…</a:t>
            </a:r>
          </a:p>
          <a:p>
            <a:pPr lvl="1" algn="just">
              <a:buClr>
                <a:schemeClr val="tx1">
                  <a:lumMod val="65000"/>
                  <a:lumOff val="35000"/>
                </a:schemeClr>
              </a:buClr>
            </a:pPr>
            <a:endParaRPr lang="fr-FR" sz="2000" b="0" kern="0" dirty="0">
              <a:solidFill>
                <a:schemeClr val="tx1">
                  <a:lumMod val="65000"/>
                  <a:lumOff val="35000"/>
                </a:schemeClr>
              </a:solidFill>
              <a:cs typeface="Calibri" panose="020F0502020204030204" pitchFamily="34" charset="0"/>
            </a:endParaRPr>
          </a:p>
          <a:p>
            <a:pPr marL="800100" indent="-342900" algn="just">
              <a:buClr>
                <a:schemeClr val="tx1">
                  <a:lumMod val="65000"/>
                  <a:lumOff val="35000"/>
                </a:schemeClr>
              </a:buClr>
              <a:buFontTx/>
              <a:buChar char="-"/>
            </a:pPr>
            <a:endParaRPr lang="fr-FR" sz="2000" b="0" kern="0" dirty="0">
              <a:cs typeface="Calibri" panose="020F0502020204030204" pitchFamily="34" charset="0"/>
            </a:endParaRPr>
          </a:p>
        </p:txBody>
      </p:sp>
      <p:pic>
        <p:nvPicPr>
          <p:cNvPr id="24" name="Image 23"/>
          <p:cNvPicPr>
            <a:picLocks noChangeAspect="1"/>
          </p:cNvPicPr>
          <p:nvPr/>
        </p:nvPicPr>
        <p:blipFill rotWithShape="1">
          <a:blip r:embed="rId3"/>
          <a:srcRect l="21267"/>
          <a:stretch/>
        </p:blipFill>
        <p:spPr>
          <a:xfrm>
            <a:off x="7960682" y="2314647"/>
            <a:ext cx="1458588" cy="1157859"/>
          </a:xfrm>
          <a:prstGeom prst="rect">
            <a:avLst/>
          </a:prstGeom>
        </p:spPr>
      </p:pic>
      <p:sp>
        <p:nvSpPr>
          <p:cNvPr id="25" name="Rectangle 24"/>
          <p:cNvSpPr/>
          <p:nvPr/>
        </p:nvSpPr>
        <p:spPr>
          <a:xfrm>
            <a:off x="251520" y="3740709"/>
            <a:ext cx="11398174" cy="1015663"/>
          </a:xfrm>
          <a:prstGeom prst="rect">
            <a:avLst/>
          </a:prstGeom>
        </p:spPr>
        <p:txBody>
          <a:bodyPr wrap="square">
            <a:spAutoFit/>
          </a:bodyPr>
          <a:lstStyle/>
          <a:p>
            <a:pPr algn="just">
              <a:spcAft>
                <a:spcPts val="0"/>
              </a:spcAft>
            </a:pPr>
            <a:r>
              <a:rPr lang="fr-FR" sz="2000" dirty="0">
                <a:solidFill>
                  <a:srgbClr val="595959"/>
                </a:solidFill>
                <a:ea typeface="Times New Roman" panose="02020603050405020304" pitchFamily="18" charset="0"/>
                <a:cs typeface="Times New Roman" panose="02020603050405020304" pitchFamily="18" charset="0"/>
              </a:rPr>
              <a:t>Ces bactéries ne présentent, pas nécessairement elles-mêmes un caractère pathogène, mais leur présence indique l'existence d'une contamination par des matières fécales et leur abondance renseigne sur le niveau de risque de présence de micro-organismes pathogènes (bactéries, virus, parasites, etc.).</a:t>
            </a:r>
            <a:endParaRPr lang="fr-FR" sz="2000" dirty="0">
              <a:ea typeface="Times New Roman" panose="02020603050405020304" pitchFamily="18" charset="0"/>
              <a:cs typeface="Times New Roman" panose="02020603050405020304" pitchFamily="18" charset="0"/>
            </a:endParaRPr>
          </a:p>
        </p:txBody>
      </p:sp>
      <p:sp>
        <p:nvSpPr>
          <p:cNvPr id="26" name="Rectangle 25"/>
          <p:cNvSpPr/>
          <p:nvPr/>
        </p:nvSpPr>
        <p:spPr>
          <a:xfrm>
            <a:off x="5680730" y="2478077"/>
            <a:ext cx="2066306" cy="830997"/>
          </a:xfrm>
          <a:prstGeom prst="rect">
            <a:avLst/>
          </a:prstGeom>
        </p:spPr>
        <p:txBody>
          <a:bodyPr wrap="square">
            <a:spAutoFit/>
          </a:bodyPr>
          <a:lstStyle/>
          <a:p>
            <a:pPr algn="just">
              <a:spcAft>
                <a:spcPts val="0"/>
              </a:spcAft>
            </a:pPr>
            <a:r>
              <a:rPr lang="fr-FR" sz="1600" i="1" dirty="0">
                <a:solidFill>
                  <a:srgbClr val="0E376A"/>
                </a:solidFill>
                <a:ea typeface="Times New Roman" panose="02020603050405020304" pitchFamily="18" charset="0"/>
                <a:cs typeface="Times New Roman" panose="02020603050405020304" pitchFamily="18" charset="0"/>
              </a:rPr>
              <a:t>Entérocoques</a:t>
            </a:r>
            <a:endParaRPr lang="fr-FR" sz="1600" dirty="0">
              <a:solidFill>
                <a:srgbClr val="0E376A"/>
              </a:solidFill>
              <a:ea typeface="Times New Roman" panose="02020603050405020304" pitchFamily="18" charset="0"/>
              <a:cs typeface="Times New Roman" panose="02020603050405020304" pitchFamily="18" charset="0"/>
            </a:endParaRPr>
          </a:p>
          <a:p>
            <a:pPr algn="just">
              <a:spcAft>
                <a:spcPts val="0"/>
              </a:spcAft>
            </a:pPr>
            <a:r>
              <a:rPr lang="fr-FR" sz="1600" dirty="0">
                <a:solidFill>
                  <a:srgbClr val="595959"/>
                </a:solidFill>
                <a:ea typeface="Times New Roman" panose="02020603050405020304" pitchFamily="18" charset="0"/>
                <a:cs typeface="Times New Roman" panose="02020603050405020304" pitchFamily="18" charset="0"/>
              </a:rPr>
              <a:t>(forme de petites coques en chaînette)</a:t>
            </a:r>
            <a:endParaRPr lang="fr-FR" sz="1600" dirty="0">
              <a:ea typeface="Times New Roman" panose="02020603050405020304" pitchFamily="18" charset="0"/>
              <a:cs typeface="Times New Roman" panose="02020603050405020304" pitchFamily="18" charset="0"/>
            </a:endParaRPr>
          </a:p>
        </p:txBody>
      </p:sp>
      <p:sp>
        <p:nvSpPr>
          <p:cNvPr id="27" name="Rectangle 26"/>
          <p:cNvSpPr/>
          <p:nvPr/>
        </p:nvSpPr>
        <p:spPr>
          <a:xfrm>
            <a:off x="478036" y="2619897"/>
            <a:ext cx="1971419" cy="584775"/>
          </a:xfrm>
          <a:prstGeom prst="rect">
            <a:avLst/>
          </a:prstGeom>
        </p:spPr>
        <p:txBody>
          <a:bodyPr wrap="square">
            <a:spAutoFit/>
          </a:bodyPr>
          <a:lstStyle/>
          <a:p>
            <a:pPr algn="just">
              <a:spcAft>
                <a:spcPts val="0"/>
              </a:spcAft>
            </a:pPr>
            <a:r>
              <a:rPr lang="fr-FR" sz="1600" i="1" dirty="0">
                <a:solidFill>
                  <a:srgbClr val="0E376A"/>
                </a:solidFill>
                <a:ea typeface="Times New Roman" panose="02020603050405020304" pitchFamily="18" charset="0"/>
                <a:cs typeface="Times New Roman" panose="02020603050405020304" pitchFamily="18" charset="0"/>
              </a:rPr>
              <a:t>E. Coli</a:t>
            </a:r>
            <a:r>
              <a:rPr lang="fr-FR" sz="1600" dirty="0">
                <a:solidFill>
                  <a:srgbClr val="0E376A"/>
                </a:solidFill>
                <a:ea typeface="Times New Roman" panose="02020603050405020304" pitchFamily="18" charset="0"/>
                <a:cs typeface="Times New Roman" panose="02020603050405020304" pitchFamily="18" charset="0"/>
              </a:rPr>
              <a:t> </a:t>
            </a:r>
          </a:p>
          <a:p>
            <a:pPr algn="just">
              <a:spcAft>
                <a:spcPts val="0"/>
              </a:spcAft>
            </a:pPr>
            <a:r>
              <a:rPr lang="fr-FR" sz="1600" dirty="0">
                <a:solidFill>
                  <a:srgbClr val="595959"/>
                </a:solidFill>
                <a:ea typeface="Times New Roman" panose="02020603050405020304" pitchFamily="18" charset="0"/>
                <a:cs typeface="Times New Roman" panose="02020603050405020304" pitchFamily="18" charset="0"/>
              </a:rPr>
              <a:t>forme en bâtonnet</a:t>
            </a:r>
          </a:p>
        </p:txBody>
      </p:sp>
      <p:pic>
        <p:nvPicPr>
          <p:cNvPr id="28" name="Image 27"/>
          <p:cNvPicPr/>
          <p:nvPr/>
        </p:nvPicPr>
        <p:blipFill>
          <a:blip r:embed="rId4" cstate="print">
            <a:extLst>
              <a:ext uri="{28A0092B-C50C-407E-A947-70E740481C1C}">
                <a14:useLocalDpi xmlns:a14="http://schemas.microsoft.com/office/drawing/2010/main" val="0"/>
              </a:ext>
            </a:extLst>
          </a:blip>
          <a:stretch>
            <a:fillRect/>
          </a:stretch>
        </p:blipFill>
        <p:spPr>
          <a:xfrm>
            <a:off x="11349386" y="116806"/>
            <a:ext cx="800100" cy="800100"/>
          </a:xfrm>
          <a:prstGeom prst="rect">
            <a:avLst/>
          </a:prstGeom>
        </p:spPr>
      </p:pic>
      <p:sp>
        <p:nvSpPr>
          <p:cNvPr id="4" name="Rectangle 3"/>
          <p:cNvSpPr/>
          <p:nvPr/>
        </p:nvSpPr>
        <p:spPr>
          <a:xfrm>
            <a:off x="9846563" y="2621026"/>
            <a:ext cx="1354858" cy="400110"/>
          </a:xfrm>
          <a:prstGeom prst="rect">
            <a:avLst/>
          </a:prstGeom>
        </p:spPr>
        <p:txBody>
          <a:bodyPr wrap="square">
            <a:spAutoFit/>
          </a:bodyPr>
          <a:lstStyle/>
          <a:p>
            <a:pPr algn="just"/>
            <a:r>
              <a:rPr lang="fr-FR" sz="2000" dirty="0">
                <a:solidFill>
                  <a:srgbClr val="595959"/>
                </a:solidFill>
                <a:ea typeface="Times New Roman" panose="02020603050405020304" pitchFamily="18" charset="0"/>
                <a:cs typeface="Times New Roman" panose="02020603050405020304" pitchFamily="18" charset="0"/>
              </a:rPr>
              <a:t>0,5 à 5 µm</a:t>
            </a:r>
          </a:p>
        </p:txBody>
      </p:sp>
    </p:spTree>
    <p:extLst>
      <p:ext uri="{BB962C8B-B14F-4D97-AF65-F5344CB8AC3E}">
        <p14:creationId xmlns:p14="http://schemas.microsoft.com/office/powerpoint/2010/main" val="13099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6" grpId="0"/>
      <p:bldP spid="27"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6642669" cy="738461"/>
          </a:xfrm>
        </p:spPr>
        <p:txBody>
          <a:bodyPr>
            <a:normAutofit/>
          </a:bodyPr>
          <a:lstStyle/>
          <a:p>
            <a:r>
              <a:rPr lang="fr-FR" sz="3200" b="1" dirty="0">
                <a:latin typeface="+mn-lt"/>
              </a:rPr>
              <a:t>Axe 1- Le suivi des rejets côtiers</a:t>
            </a:r>
          </a:p>
        </p:txBody>
      </p:sp>
      <p:sp>
        <p:nvSpPr>
          <p:cNvPr id="16" name="ZoneTexte 15"/>
          <p:cNvSpPr txBox="1"/>
          <p:nvPr/>
        </p:nvSpPr>
        <p:spPr>
          <a:xfrm>
            <a:off x="7763256" y="363009"/>
            <a:ext cx="4215677" cy="369332"/>
          </a:xfrm>
          <a:prstGeom prst="rect">
            <a:avLst/>
          </a:prstGeom>
          <a:noFill/>
        </p:spPr>
        <p:txBody>
          <a:bodyPr wrap="square" rtlCol="0">
            <a:spAutoFit/>
          </a:bodyPr>
          <a:lstStyle/>
          <a:p>
            <a:pPr algn="r"/>
            <a:r>
              <a:rPr lang="fr-FR" dirty="0">
                <a:solidFill>
                  <a:schemeClr val="bg1"/>
                </a:solidFill>
                <a:latin typeface="Brandon Text Regular" panose="020B0503020203060203" pitchFamily="34" charset="0"/>
              </a:rPr>
              <a:t>OBJECTIF / PROTOCOLE DE SUIVI</a:t>
            </a:r>
          </a:p>
        </p:txBody>
      </p:sp>
      <p:sp>
        <p:nvSpPr>
          <p:cNvPr id="8" name="Rectangle 7"/>
          <p:cNvSpPr/>
          <p:nvPr/>
        </p:nvSpPr>
        <p:spPr>
          <a:xfrm>
            <a:off x="185306" y="1234460"/>
            <a:ext cx="5904598" cy="830997"/>
          </a:xfrm>
          <a:prstGeom prst="rect">
            <a:avLst/>
          </a:prstGeom>
        </p:spPr>
        <p:txBody>
          <a:bodyPr wrap="square">
            <a:spAutoFit/>
          </a:bodyPr>
          <a:lstStyle/>
          <a:p>
            <a:r>
              <a:rPr lang="fr-FR" sz="2400" b="1" kern="0" dirty="0">
                <a:solidFill>
                  <a:srgbClr val="0E376A"/>
                </a:solidFill>
                <a:latin typeface="Brandon Text Bold" panose="020B0803020203060203" pitchFamily="34" charset="0"/>
              </a:rPr>
              <a:t>Evaluer / suivre l’évolution de la qualité des cours d’eau à leur arrivée à la mer</a:t>
            </a:r>
          </a:p>
        </p:txBody>
      </p:sp>
      <p:sp>
        <p:nvSpPr>
          <p:cNvPr id="11" name="Zone de texte 81"/>
          <p:cNvSpPr txBox="1"/>
          <p:nvPr/>
        </p:nvSpPr>
        <p:spPr>
          <a:xfrm>
            <a:off x="11447257" y="1055253"/>
            <a:ext cx="433656" cy="4636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2000" dirty="0">
                <a:solidFill>
                  <a:srgbClr val="365F91"/>
                </a:solidFill>
                <a:latin typeface="ESRI Cartography" panose="02000400000000000000" pitchFamily="2" charset="0"/>
                <a:ea typeface="Times New Roman" panose="02020603050405020304" pitchFamily="18" charset="0"/>
                <a:cs typeface="Times New Roman" panose="02020603050405020304" pitchFamily="18" charset="0"/>
              </a:rPr>
              <a:t>.</a:t>
            </a:r>
            <a:endParaRPr lang="fr-FR" sz="1100" dirty="0">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800" dirty="0">
                <a:solidFill>
                  <a:srgbClr val="365F91"/>
                </a:solidFill>
                <a:ea typeface="Times New Roman" panose="02020603050405020304" pitchFamily="18" charset="0"/>
                <a:cs typeface="Times New Roman" panose="02020603050405020304" pitchFamily="18" charset="0"/>
              </a:rPr>
              <a:t>Nord</a:t>
            </a:r>
            <a:endParaRPr lang="fr-FR" sz="1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Ellipse 12"/>
          <p:cNvSpPr/>
          <p:nvPr/>
        </p:nvSpPr>
        <p:spPr>
          <a:xfrm>
            <a:off x="11175711" y="1842135"/>
            <a:ext cx="108000" cy="108000"/>
          </a:xfrm>
          <a:prstGeom prst="ellipse">
            <a:avLst/>
          </a:prstGeom>
          <a:solidFill>
            <a:srgbClr val="487B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ZoneTexte 13"/>
          <p:cNvSpPr txBox="1"/>
          <p:nvPr/>
        </p:nvSpPr>
        <p:spPr>
          <a:xfrm>
            <a:off x="11262782" y="1744331"/>
            <a:ext cx="945053" cy="276999"/>
          </a:xfrm>
          <a:prstGeom prst="rect">
            <a:avLst/>
          </a:prstGeom>
        </p:spPr>
        <p:txBody>
          <a:bodyPr wrap="square" rtlCol="0">
            <a:spAutoFit/>
          </a:bodyPr>
          <a:lstStyle/>
          <a:p>
            <a:r>
              <a:rPr lang="fr-FR" sz="1200" kern="0" dirty="0">
                <a:solidFill>
                  <a:schemeClr val="tx1">
                    <a:lumMod val="50000"/>
                    <a:lumOff val="50000"/>
                  </a:schemeClr>
                </a:solidFill>
                <a:latin typeface="Calibri" panose="020F0502020204030204" pitchFamily="34" charset="0"/>
                <a:cs typeface="Calibri" panose="020F0502020204030204" pitchFamily="34" charset="0"/>
              </a:rPr>
              <a:t>Points suivis</a:t>
            </a:r>
          </a:p>
        </p:txBody>
      </p:sp>
      <p:sp>
        <p:nvSpPr>
          <p:cNvPr id="15" name="Espace réservé du contenu 2"/>
          <p:cNvSpPr txBox="1">
            <a:spLocks/>
          </p:cNvSpPr>
          <p:nvPr/>
        </p:nvSpPr>
        <p:spPr>
          <a:xfrm>
            <a:off x="399869" y="2267540"/>
            <a:ext cx="7153456" cy="1280952"/>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Clr>
                <a:srgbClr val="0099CC"/>
              </a:buClr>
              <a:buNone/>
            </a:pPr>
            <a:r>
              <a:rPr lang="fr-FR" sz="2200" kern="0" dirty="0">
                <a:solidFill>
                  <a:srgbClr val="0E376A"/>
                </a:solidFill>
                <a:latin typeface="+mj-lt"/>
              </a:rPr>
              <a:t># 68 points de suivi en 2025 : </a:t>
            </a:r>
            <a:r>
              <a:rPr lang="fr-FR" sz="2000" b="0" kern="0" dirty="0">
                <a:solidFill>
                  <a:srgbClr val="0E376A"/>
                </a:solidFill>
              </a:rPr>
              <a:t>27 sur le territoire du SAGE </a:t>
            </a:r>
          </a:p>
          <a:p>
            <a:pPr algn="just">
              <a:spcBef>
                <a:spcPts val="0"/>
              </a:spcBef>
              <a:buClr>
                <a:schemeClr val="tx1">
                  <a:lumMod val="50000"/>
                  <a:lumOff val="50000"/>
                </a:schemeClr>
              </a:buClr>
              <a:buFontTx/>
              <a:buChar char="-"/>
            </a:pPr>
            <a:r>
              <a:rPr lang="fr-FR" sz="2000" kern="0" dirty="0">
                <a:solidFill>
                  <a:srgbClr val="0E376A"/>
                </a:solidFill>
                <a:latin typeface="Brandon Text Light" panose="020B0303020203060203" pitchFamily="34" charset="0"/>
              </a:rPr>
              <a:t>60 exutoires de cours d’eaux</a:t>
            </a:r>
          </a:p>
          <a:p>
            <a:pPr algn="just">
              <a:spcBef>
                <a:spcPts val="0"/>
              </a:spcBef>
              <a:buClr>
                <a:schemeClr val="tx1">
                  <a:lumMod val="50000"/>
                  <a:lumOff val="50000"/>
                </a:schemeClr>
              </a:buClr>
              <a:buFontTx/>
              <a:buChar char="-"/>
            </a:pPr>
            <a:r>
              <a:rPr lang="fr-FR" sz="2000" kern="0" dirty="0">
                <a:solidFill>
                  <a:srgbClr val="0E376A"/>
                </a:solidFill>
                <a:latin typeface="Brandon Text Light" panose="020B0303020203060203" pitchFamily="34" charset="0"/>
              </a:rPr>
              <a:t>4 sorties de havre </a:t>
            </a:r>
            <a:r>
              <a:rPr lang="fr-FR" sz="1400" kern="0" dirty="0">
                <a:solidFill>
                  <a:srgbClr val="0E376A"/>
                </a:solidFill>
                <a:latin typeface="Brandon Text Light" panose="020B0303020203060203" pitchFamily="34" charset="0"/>
              </a:rPr>
              <a:t>(Portbail/Geffosses /Regnéville/ Vanlée)</a:t>
            </a:r>
          </a:p>
          <a:p>
            <a:pPr algn="just">
              <a:spcBef>
                <a:spcPts val="0"/>
              </a:spcBef>
              <a:buClr>
                <a:schemeClr val="tx1">
                  <a:lumMod val="50000"/>
                  <a:lumOff val="50000"/>
                </a:schemeClr>
              </a:buClr>
              <a:buFontTx/>
              <a:buChar char="-"/>
            </a:pPr>
            <a:r>
              <a:rPr lang="fr-FR" sz="2000" kern="0" dirty="0">
                <a:solidFill>
                  <a:srgbClr val="0E376A"/>
                </a:solidFill>
                <a:latin typeface="Brandon Text Light" panose="020B0303020203060203" pitchFamily="34" charset="0"/>
              </a:rPr>
              <a:t>4 émissaires pluviaux</a:t>
            </a:r>
          </a:p>
          <a:p>
            <a:pPr marL="0" indent="0">
              <a:buNone/>
            </a:pPr>
            <a:endParaRPr lang="fr-FR" sz="2000" kern="0" dirty="0">
              <a:solidFill>
                <a:srgbClr val="208FB6"/>
              </a:solidFill>
              <a:latin typeface="Brandon Text Light" panose="020B0303020203060203" pitchFamily="34" charset="0"/>
            </a:endParaRPr>
          </a:p>
        </p:txBody>
      </p:sp>
      <p:sp>
        <p:nvSpPr>
          <p:cNvPr id="19" name="Espace réservé du contenu 2"/>
          <p:cNvSpPr txBox="1">
            <a:spLocks/>
          </p:cNvSpPr>
          <p:nvPr/>
        </p:nvSpPr>
        <p:spPr>
          <a:xfrm>
            <a:off x="399869" y="3707700"/>
            <a:ext cx="5186039" cy="764548"/>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200" kern="0" dirty="0">
                <a:solidFill>
                  <a:srgbClr val="0E376A"/>
                </a:solidFill>
                <a:latin typeface="+mj-lt"/>
              </a:rPr>
              <a:t># Fréquence de prélèvement :</a:t>
            </a:r>
          </a:p>
          <a:p>
            <a:pPr algn="just">
              <a:spcBef>
                <a:spcPts val="0"/>
              </a:spcBef>
              <a:buClr>
                <a:schemeClr val="tx1">
                  <a:lumMod val="50000"/>
                  <a:lumOff val="50000"/>
                </a:schemeClr>
              </a:buClr>
              <a:buFontTx/>
              <a:buChar char="-"/>
            </a:pPr>
            <a:r>
              <a:rPr lang="fr-FR" sz="2000" kern="0" dirty="0">
                <a:solidFill>
                  <a:srgbClr val="0E376A"/>
                </a:solidFill>
                <a:latin typeface="Brandon Text Light" panose="020B0303020203060203" pitchFamily="34" charset="0"/>
              </a:rPr>
              <a:t>mensuelle sur toute l’année</a:t>
            </a:r>
          </a:p>
        </p:txBody>
      </p:sp>
      <p:sp>
        <p:nvSpPr>
          <p:cNvPr id="20" name="Espace réservé du contenu 2"/>
          <p:cNvSpPr txBox="1">
            <a:spLocks/>
          </p:cNvSpPr>
          <p:nvPr/>
        </p:nvSpPr>
        <p:spPr>
          <a:xfrm>
            <a:off x="399869" y="4630853"/>
            <a:ext cx="6875194" cy="1584176"/>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200" kern="0" dirty="0">
                <a:solidFill>
                  <a:srgbClr val="0E376A"/>
                </a:solidFill>
                <a:latin typeface="+mj-lt"/>
              </a:rPr>
              <a:t># Paramètres : </a:t>
            </a:r>
          </a:p>
          <a:p>
            <a:pPr algn="just">
              <a:spcBef>
                <a:spcPts val="0"/>
              </a:spcBef>
              <a:buClr>
                <a:schemeClr val="tx1">
                  <a:lumMod val="50000"/>
                  <a:lumOff val="50000"/>
                </a:schemeClr>
              </a:buClr>
              <a:buFontTx/>
              <a:buChar char="-"/>
            </a:pPr>
            <a:r>
              <a:rPr lang="fr-FR" sz="2000" kern="0" dirty="0">
                <a:solidFill>
                  <a:srgbClr val="0E376A"/>
                </a:solidFill>
                <a:latin typeface="+mj-lt"/>
              </a:rPr>
              <a:t>Bactériologiques : E.coli et Entérocoques</a:t>
            </a:r>
          </a:p>
          <a:p>
            <a:pPr algn="just">
              <a:spcBef>
                <a:spcPts val="0"/>
              </a:spcBef>
              <a:buClr>
                <a:schemeClr val="tx1">
                  <a:lumMod val="50000"/>
                  <a:lumOff val="50000"/>
                </a:schemeClr>
              </a:buClr>
              <a:buFontTx/>
              <a:buChar char="-"/>
            </a:pPr>
            <a:r>
              <a:rPr lang="fr-FR" sz="2000" kern="0" dirty="0">
                <a:solidFill>
                  <a:srgbClr val="0E376A"/>
                </a:solidFill>
                <a:latin typeface="Brandon Text Light" panose="020B0303020203060203" pitchFamily="34" charset="0"/>
              </a:rPr>
              <a:t>Physico-chimiques : pH, Température,  Matières en suspension (MES), Nitrates (NO3-), Ammonium (NH4+) et chlorures (Cl-)</a:t>
            </a:r>
          </a:p>
        </p:txBody>
      </p:sp>
      <p:pic>
        <p:nvPicPr>
          <p:cNvPr id="22" name="Image 21"/>
          <p:cNvPicPr>
            <a:picLocks noChangeAspect="1"/>
          </p:cNvPicPr>
          <p:nvPr/>
        </p:nvPicPr>
        <p:blipFill>
          <a:blip r:embed="rId2"/>
          <a:stretch>
            <a:fillRect/>
          </a:stretch>
        </p:blipFill>
        <p:spPr>
          <a:xfrm>
            <a:off x="6278736" y="1332314"/>
            <a:ext cx="351215" cy="635287"/>
          </a:xfrm>
          <a:prstGeom prst="rect">
            <a:avLst/>
          </a:prstGeom>
        </p:spPr>
      </p:pic>
      <p:pic>
        <p:nvPicPr>
          <p:cNvPr id="6" name="Image 5">
            <a:extLst>
              <a:ext uri="{FF2B5EF4-FFF2-40B4-BE49-F238E27FC236}">
                <a16:creationId xmlns:a16="http://schemas.microsoft.com/office/drawing/2014/main" id="{594AF7E9-58AF-B458-D663-5517533C4445}"/>
              </a:ext>
            </a:extLst>
          </p:cNvPr>
          <p:cNvPicPr>
            <a:picLocks noChangeAspect="1"/>
          </p:cNvPicPr>
          <p:nvPr/>
        </p:nvPicPr>
        <p:blipFill>
          <a:blip r:embed="rId3"/>
          <a:stretch>
            <a:fillRect/>
          </a:stretch>
        </p:blipFill>
        <p:spPr>
          <a:xfrm>
            <a:off x="7854420" y="949743"/>
            <a:ext cx="3230599" cy="5417686"/>
          </a:xfrm>
          <a:prstGeom prst="rect">
            <a:avLst/>
          </a:prstGeom>
        </p:spPr>
      </p:pic>
      <p:sp>
        <p:nvSpPr>
          <p:cNvPr id="7" name="ZoneTexte 6">
            <a:extLst>
              <a:ext uri="{FF2B5EF4-FFF2-40B4-BE49-F238E27FC236}">
                <a16:creationId xmlns:a16="http://schemas.microsoft.com/office/drawing/2014/main" id="{CEF18B18-D740-F172-C3A5-DD205B158DDC}"/>
              </a:ext>
            </a:extLst>
          </p:cNvPr>
          <p:cNvSpPr txBox="1"/>
          <p:nvPr/>
        </p:nvSpPr>
        <p:spPr>
          <a:xfrm>
            <a:off x="11401606" y="2108276"/>
            <a:ext cx="945053" cy="646331"/>
          </a:xfrm>
          <a:prstGeom prst="rect">
            <a:avLst/>
          </a:prstGeom>
        </p:spPr>
        <p:txBody>
          <a:bodyPr wrap="square" rtlCol="0">
            <a:spAutoFit/>
          </a:bodyPr>
          <a:lstStyle/>
          <a:p>
            <a:r>
              <a:rPr lang="fr-FR" sz="1200" kern="0" dirty="0">
                <a:solidFill>
                  <a:schemeClr val="tx1">
                    <a:lumMod val="50000"/>
                    <a:lumOff val="50000"/>
                  </a:schemeClr>
                </a:solidFill>
                <a:latin typeface="Calibri" panose="020F0502020204030204" pitchFamily="34" charset="0"/>
                <a:cs typeface="Calibri" panose="020F0502020204030204" pitchFamily="34" charset="0"/>
              </a:rPr>
              <a:t>Territoire du SAGE COC</a:t>
            </a:r>
          </a:p>
        </p:txBody>
      </p:sp>
      <p:sp>
        <p:nvSpPr>
          <p:cNvPr id="10" name="Rectangle 9">
            <a:extLst>
              <a:ext uri="{FF2B5EF4-FFF2-40B4-BE49-F238E27FC236}">
                <a16:creationId xmlns:a16="http://schemas.microsoft.com/office/drawing/2014/main" id="{23251C0A-F150-9002-2239-E52C2AE52E58}"/>
              </a:ext>
            </a:extLst>
          </p:cNvPr>
          <p:cNvSpPr/>
          <p:nvPr/>
        </p:nvSpPr>
        <p:spPr>
          <a:xfrm>
            <a:off x="11175711" y="2223247"/>
            <a:ext cx="225895" cy="276999"/>
          </a:xfrm>
          <a:prstGeom prst="rect">
            <a:avLst/>
          </a:prstGeom>
          <a:solidFill>
            <a:srgbClr val="3B638B">
              <a:alpha val="30000"/>
            </a:srgbClr>
          </a:solidFill>
          <a:ln w="9525">
            <a:solidFill>
              <a:srgbClr val="0E3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38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age 84">
            <a:extLst>
              <a:ext uri="{FF2B5EF4-FFF2-40B4-BE49-F238E27FC236}">
                <a16:creationId xmlns:a16="http://schemas.microsoft.com/office/drawing/2014/main" id="{2EE16AB9-8DC6-5271-BE63-CA912B4346B0}"/>
              </a:ext>
            </a:extLst>
          </p:cNvPr>
          <p:cNvPicPr>
            <a:picLocks noChangeAspect="1"/>
          </p:cNvPicPr>
          <p:nvPr/>
        </p:nvPicPr>
        <p:blipFill>
          <a:blip r:embed="rId2"/>
          <a:stretch>
            <a:fillRect/>
          </a:stretch>
        </p:blipFill>
        <p:spPr>
          <a:xfrm>
            <a:off x="8793682" y="963920"/>
            <a:ext cx="3125439" cy="5312451"/>
          </a:xfrm>
          <a:prstGeom prst="rect">
            <a:avLst/>
          </a:prstGeom>
        </p:spPr>
      </p:pic>
      <p:sp>
        <p:nvSpPr>
          <p:cNvPr id="15" name="Espace réservé du contenu 2"/>
          <p:cNvSpPr txBox="1">
            <a:spLocks/>
          </p:cNvSpPr>
          <p:nvPr/>
        </p:nvSpPr>
        <p:spPr>
          <a:xfrm>
            <a:off x="276386" y="2097206"/>
            <a:ext cx="5561478" cy="2277570"/>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400" kern="0" dirty="0">
                <a:solidFill>
                  <a:srgbClr val="0E376A"/>
                </a:solidFill>
              </a:rPr>
              <a:t># Dérives de qualité: </a:t>
            </a:r>
            <a:r>
              <a:rPr lang="fr-FR" sz="2000" b="0" i="1" kern="0" dirty="0">
                <a:solidFill>
                  <a:srgbClr val="0E376A"/>
                </a:solidFill>
              </a:rPr>
              <a:t>lorsque les résultats dépassent des seuils de qualité </a:t>
            </a:r>
            <a:r>
              <a:rPr lang="fr-FR" sz="2000" b="0" i="1" kern="0" dirty="0">
                <a:solidFill>
                  <a:schemeClr val="bg1">
                    <a:lumMod val="50000"/>
                  </a:schemeClr>
                </a:solidFill>
              </a:rPr>
              <a:t>(non réglementaire</a:t>
            </a:r>
            <a:r>
              <a:rPr lang="fr-FR" sz="1800" b="0" i="1" kern="0" dirty="0">
                <a:solidFill>
                  <a:schemeClr val="bg1">
                    <a:lumMod val="50000"/>
                  </a:schemeClr>
                </a:solidFill>
              </a:rPr>
              <a:t>)</a:t>
            </a:r>
          </a:p>
          <a:p>
            <a:pPr marL="0" indent="0">
              <a:buNone/>
            </a:pPr>
            <a:endParaRPr lang="fr-FR" sz="500" b="0" i="1" kern="0" dirty="0">
              <a:solidFill>
                <a:srgbClr val="1B4D79"/>
              </a:solidFill>
            </a:endParaRPr>
          </a:p>
          <a:p>
            <a:pPr marL="0" indent="0">
              <a:buNone/>
            </a:pPr>
            <a:r>
              <a:rPr lang="fr-FR" sz="1600" kern="0" dirty="0">
                <a:solidFill>
                  <a:srgbClr val="E78E24"/>
                </a:solidFill>
              </a:rPr>
              <a:t>E.coli</a:t>
            </a:r>
            <a:r>
              <a:rPr lang="fr-FR" sz="1600" kern="0" dirty="0">
                <a:solidFill>
                  <a:srgbClr val="208FB6"/>
                </a:solidFill>
              </a:rPr>
              <a:t> </a:t>
            </a:r>
            <a:r>
              <a:rPr lang="fr-FR" sz="1600" b="0" kern="0" dirty="0">
                <a:solidFill>
                  <a:schemeClr val="tx1">
                    <a:lumMod val="50000"/>
                    <a:lumOff val="50000"/>
                  </a:schemeClr>
                </a:solidFill>
              </a:rPr>
              <a:t>&gt; 10 000 germes /100ml</a:t>
            </a:r>
          </a:p>
          <a:p>
            <a:pPr marL="0" indent="0">
              <a:buNone/>
            </a:pPr>
            <a:r>
              <a:rPr lang="fr-FR" sz="1600" kern="0" dirty="0">
                <a:solidFill>
                  <a:srgbClr val="E78E24"/>
                </a:solidFill>
              </a:rPr>
              <a:t>Entérocoques </a:t>
            </a:r>
            <a:r>
              <a:rPr lang="fr-FR" sz="1600" b="0" kern="0" dirty="0">
                <a:solidFill>
                  <a:schemeClr val="tx1">
                    <a:lumMod val="50000"/>
                    <a:lumOff val="50000"/>
                  </a:schemeClr>
                </a:solidFill>
              </a:rPr>
              <a:t>&gt; 5000 germes / 100ml</a:t>
            </a:r>
          </a:p>
          <a:p>
            <a:pPr marL="0" indent="0">
              <a:buNone/>
            </a:pPr>
            <a:r>
              <a:rPr lang="fr-FR" sz="1600" kern="0" dirty="0">
                <a:solidFill>
                  <a:srgbClr val="99CC00"/>
                </a:solidFill>
              </a:rPr>
              <a:t>Nitrates</a:t>
            </a:r>
            <a:r>
              <a:rPr lang="fr-FR" sz="1600" b="0" kern="0" dirty="0">
                <a:solidFill>
                  <a:schemeClr val="tx1">
                    <a:lumMod val="50000"/>
                    <a:lumOff val="50000"/>
                  </a:schemeClr>
                </a:solidFill>
              </a:rPr>
              <a:t> &gt; 50 mg/l</a:t>
            </a:r>
          </a:p>
          <a:p>
            <a:pPr marL="0" indent="0">
              <a:buNone/>
            </a:pPr>
            <a:r>
              <a:rPr lang="fr-FR" sz="1600" b="0" kern="0" dirty="0"/>
              <a:t>Ammonium</a:t>
            </a:r>
            <a:r>
              <a:rPr lang="fr-FR" sz="1600" b="0" kern="0" dirty="0">
                <a:solidFill>
                  <a:schemeClr val="tx1">
                    <a:lumMod val="50000"/>
                    <a:lumOff val="50000"/>
                  </a:schemeClr>
                </a:solidFill>
              </a:rPr>
              <a:t> &gt; 1 mg/l</a:t>
            </a:r>
          </a:p>
        </p:txBody>
      </p:sp>
      <p:sp>
        <p:nvSpPr>
          <p:cNvPr id="29" name="Titre 1"/>
          <p:cNvSpPr txBox="1">
            <a:spLocks/>
          </p:cNvSpPr>
          <p:nvPr/>
        </p:nvSpPr>
        <p:spPr bwMode="auto">
          <a:xfrm>
            <a:off x="202440" y="1046504"/>
            <a:ext cx="6123870" cy="72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fr-FR" altLang="fr-FR" sz="3200" b="1">
                <a:solidFill>
                  <a:srgbClr val="0070C0"/>
                </a:solidFill>
                <a:latin typeface="+mj-lt"/>
                <a:ea typeface="+mj-ea"/>
                <a:cs typeface="+mj-cs"/>
              </a:defRPr>
            </a:lvl1pPr>
            <a:lvl2pPr algn="ctr" rtl="0" eaLnBrk="0" fontAlgn="base" hangingPunct="0">
              <a:spcBef>
                <a:spcPct val="0"/>
              </a:spcBef>
              <a:spcAft>
                <a:spcPct val="0"/>
              </a:spcAft>
              <a:defRPr sz="4400" b="1">
                <a:solidFill>
                  <a:srgbClr val="4C8A30"/>
                </a:solidFill>
                <a:latin typeface="Arial" charset="0"/>
                <a:ea typeface="ＭＳ Ｐゴシック" pitchFamily="-32" charset="-128"/>
              </a:defRPr>
            </a:lvl2pPr>
            <a:lvl3pPr algn="ctr" rtl="0" eaLnBrk="0" fontAlgn="base" hangingPunct="0">
              <a:spcBef>
                <a:spcPct val="0"/>
              </a:spcBef>
              <a:spcAft>
                <a:spcPct val="0"/>
              </a:spcAft>
              <a:defRPr sz="4400" b="1">
                <a:solidFill>
                  <a:srgbClr val="4C8A30"/>
                </a:solidFill>
                <a:latin typeface="Arial" charset="0"/>
                <a:ea typeface="ＭＳ Ｐゴシック" pitchFamily="-32" charset="-128"/>
              </a:defRPr>
            </a:lvl3pPr>
            <a:lvl4pPr algn="ctr" rtl="0" eaLnBrk="0" fontAlgn="base" hangingPunct="0">
              <a:spcBef>
                <a:spcPct val="0"/>
              </a:spcBef>
              <a:spcAft>
                <a:spcPct val="0"/>
              </a:spcAft>
              <a:defRPr sz="4400" b="1">
                <a:solidFill>
                  <a:srgbClr val="4C8A30"/>
                </a:solidFill>
                <a:latin typeface="Arial" charset="0"/>
                <a:ea typeface="ＭＳ Ｐゴシック" pitchFamily="-32" charset="-128"/>
              </a:defRPr>
            </a:lvl4pPr>
            <a:lvl5pPr algn="ctr" rtl="0" eaLnBrk="0" fontAlgn="base" hangingPunct="0">
              <a:spcBef>
                <a:spcPct val="0"/>
              </a:spcBef>
              <a:spcAft>
                <a:spcPct val="0"/>
              </a:spcAft>
              <a:defRPr sz="4400" b="1">
                <a:solidFill>
                  <a:srgbClr val="4C8A30"/>
                </a:solidFill>
                <a:latin typeface="Arial" charset="0"/>
                <a:ea typeface="ＭＳ Ｐゴシック" pitchFamily="-32" charset="-128"/>
              </a:defRPr>
            </a:lvl5pPr>
            <a:lvl6pPr marL="457200" algn="ctr" rtl="0" fontAlgn="base">
              <a:spcBef>
                <a:spcPct val="0"/>
              </a:spcBef>
              <a:spcAft>
                <a:spcPct val="0"/>
              </a:spcAft>
              <a:defRPr sz="4400" b="1">
                <a:solidFill>
                  <a:srgbClr val="4C8A30"/>
                </a:solidFill>
                <a:latin typeface="Arial" charset="0"/>
                <a:ea typeface="ＭＳ Ｐゴシック" pitchFamily="-32" charset="-128"/>
              </a:defRPr>
            </a:lvl6pPr>
            <a:lvl7pPr marL="914400" algn="ctr" rtl="0" fontAlgn="base">
              <a:spcBef>
                <a:spcPct val="0"/>
              </a:spcBef>
              <a:spcAft>
                <a:spcPct val="0"/>
              </a:spcAft>
              <a:defRPr sz="4400" b="1">
                <a:solidFill>
                  <a:srgbClr val="4C8A30"/>
                </a:solidFill>
                <a:latin typeface="Arial" charset="0"/>
                <a:ea typeface="ＭＳ Ｐゴシック" pitchFamily="-32" charset="-128"/>
              </a:defRPr>
            </a:lvl7pPr>
            <a:lvl8pPr marL="1371600" algn="ctr" rtl="0" fontAlgn="base">
              <a:spcBef>
                <a:spcPct val="0"/>
              </a:spcBef>
              <a:spcAft>
                <a:spcPct val="0"/>
              </a:spcAft>
              <a:defRPr sz="4400" b="1">
                <a:solidFill>
                  <a:srgbClr val="4C8A30"/>
                </a:solidFill>
                <a:latin typeface="Arial" charset="0"/>
                <a:ea typeface="ＭＳ Ｐゴシック" pitchFamily="-32" charset="-128"/>
              </a:defRPr>
            </a:lvl8pPr>
            <a:lvl9pPr marL="1828800" algn="ctr" rtl="0" fontAlgn="base">
              <a:spcBef>
                <a:spcPct val="0"/>
              </a:spcBef>
              <a:spcAft>
                <a:spcPct val="0"/>
              </a:spcAft>
              <a:defRPr sz="4400" b="1">
                <a:solidFill>
                  <a:srgbClr val="4C8A30"/>
                </a:solidFill>
                <a:latin typeface="Arial" charset="0"/>
                <a:ea typeface="ＭＳ Ｐゴシック" pitchFamily="-32" charset="-128"/>
              </a:defRPr>
            </a:lvl9pPr>
          </a:lstStyle>
          <a:p>
            <a:r>
              <a:rPr lang="fr-FR" sz="2400" kern="0" dirty="0">
                <a:solidFill>
                  <a:srgbClr val="0E376A"/>
                </a:solidFill>
                <a:sym typeface="Wingdings"/>
              </a:rPr>
              <a:t>Les 14 cours d’eau les plus sensibles en termes de [concentrations]</a:t>
            </a:r>
            <a:endParaRPr lang="fr-FR" sz="2400" kern="0" dirty="0">
              <a:solidFill>
                <a:srgbClr val="0E376A"/>
              </a:solidFill>
            </a:endParaRPr>
          </a:p>
        </p:txBody>
      </p:sp>
      <p:sp>
        <p:nvSpPr>
          <p:cNvPr id="2" name="Titre 1"/>
          <p:cNvSpPr>
            <a:spLocks noGrp="1"/>
          </p:cNvSpPr>
          <p:nvPr>
            <p:ph type="title"/>
          </p:nvPr>
        </p:nvSpPr>
        <p:spPr>
          <a:xfrm>
            <a:off x="478036" y="178445"/>
            <a:ext cx="6642669" cy="738461"/>
          </a:xfrm>
        </p:spPr>
        <p:txBody>
          <a:bodyPr>
            <a:normAutofit/>
          </a:bodyPr>
          <a:lstStyle/>
          <a:p>
            <a:r>
              <a:rPr lang="fr-FR" sz="3200" b="1" dirty="0">
                <a:latin typeface="+mn-lt"/>
              </a:rPr>
              <a:t>Axe 1- Le suivi des rejets côtiers</a:t>
            </a:r>
          </a:p>
        </p:txBody>
      </p:sp>
      <p:sp>
        <p:nvSpPr>
          <p:cNvPr id="30" name="Espace réservé du contenu 2"/>
          <p:cNvSpPr txBox="1">
            <a:spLocks/>
          </p:cNvSpPr>
          <p:nvPr/>
        </p:nvSpPr>
        <p:spPr>
          <a:xfrm>
            <a:off x="270826" y="4357418"/>
            <a:ext cx="6028654" cy="869880"/>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400" kern="0" dirty="0">
                <a:solidFill>
                  <a:srgbClr val="0E376A"/>
                </a:solidFill>
              </a:rPr>
              <a:t># En cas de dérive :</a:t>
            </a:r>
            <a:r>
              <a:rPr lang="fr-FR" sz="2400" b="0" kern="0" dirty="0">
                <a:solidFill>
                  <a:srgbClr val="0E376A"/>
                </a:solidFill>
              </a:rPr>
              <a:t> </a:t>
            </a:r>
            <a:r>
              <a:rPr lang="fr-FR" sz="2000" b="0" kern="0" dirty="0">
                <a:solidFill>
                  <a:srgbClr val="0E376A"/>
                </a:solidFill>
              </a:rPr>
              <a:t>mail d’info. aux collectivités concernées (EPCI, syndicats)</a:t>
            </a:r>
            <a:endParaRPr lang="fr-FR" sz="1800" b="0" i="1" kern="0" dirty="0">
              <a:solidFill>
                <a:srgbClr val="0E376A"/>
              </a:solidFill>
            </a:endParaRPr>
          </a:p>
        </p:txBody>
      </p:sp>
      <p:sp>
        <p:nvSpPr>
          <p:cNvPr id="47" name="ZoneTexte 46"/>
          <p:cNvSpPr txBox="1"/>
          <p:nvPr/>
        </p:nvSpPr>
        <p:spPr>
          <a:xfrm>
            <a:off x="7763256" y="198417"/>
            <a:ext cx="4215677" cy="646331"/>
          </a:xfrm>
          <a:prstGeom prst="rect">
            <a:avLst/>
          </a:prstGeom>
          <a:noFill/>
        </p:spPr>
        <p:txBody>
          <a:bodyPr wrap="square" rtlCol="0">
            <a:spAutoFit/>
          </a:bodyPr>
          <a:lstStyle/>
          <a:p>
            <a:pPr algn="r"/>
            <a:r>
              <a:rPr lang="fr-FR" dirty="0">
                <a:solidFill>
                  <a:schemeClr val="bg1"/>
                </a:solidFill>
              </a:rPr>
              <a:t>DETECTER LES </a:t>
            </a:r>
          </a:p>
          <a:p>
            <a:pPr algn="r"/>
            <a:r>
              <a:rPr lang="fr-FR" dirty="0">
                <a:solidFill>
                  <a:schemeClr val="bg1"/>
                </a:solidFill>
              </a:rPr>
              <a:t>SECTEURS SENSIBLES</a:t>
            </a:r>
          </a:p>
        </p:txBody>
      </p:sp>
      <p:sp>
        <p:nvSpPr>
          <p:cNvPr id="12" name="ZoneTexte 11"/>
          <p:cNvSpPr txBox="1"/>
          <p:nvPr/>
        </p:nvSpPr>
        <p:spPr>
          <a:xfrm>
            <a:off x="5950247" y="1956679"/>
            <a:ext cx="2112283" cy="477054"/>
          </a:xfrm>
          <a:prstGeom prst="rect">
            <a:avLst/>
          </a:prstGeom>
        </p:spPr>
        <p:txBody>
          <a:bodyPr wrap="square" rtlCol="0">
            <a:spAutoFit/>
          </a:bodyPr>
          <a:lstStyle/>
          <a:p>
            <a:r>
              <a:rPr lang="fr-FR" sz="1400" kern="0" dirty="0">
                <a:solidFill>
                  <a:schemeClr val="tx1">
                    <a:lumMod val="65000"/>
                    <a:lumOff val="35000"/>
                  </a:schemeClr>
                </a:solidFill>
                <a:cs typeface="Calibri" panose="020F0502020204030204" pitchFamily="34" charset="0"/>
              </a:rPr>
              <a:t>Rejets les plus sensibles </a:t>
            </a:r>
          </a:p>
          <a:p>
            <a:r>
              <a:rPr lang="fr-FR" sz="1100" kern="0" dirty="0">
                <a:solidFill>
                  <a:schemeClr val="tx1">
                    <a:lumMod val="65000"/>
                    <a:lumOff val="35000"/>
                  </a:schemeClr>
                </a:solidFill>
                <a:cs typeface="Calibri" panose="020F0502020204030204" pitchFamily="34" charset="0"/>
              </a:rPr>
              <a:t>(≥ 6 dérives entre </a:t>
            </a:r>
            <a:r>
              <a:rPr lang="fr-FR" sz="1100" b="1" kern="0" dirty="0">
                <a:solidFill>
                  <a:schemeClr val="tx1">
                    <a:lumMod val="65000"/>
                    <a:lumOff val="35000"/>
                  </a:schemeClr>
                </a:solidFill>
                <a:latin typeface="+mj-lt"/>
                <a:cs typeface="Calibri" panose="020F0502020204030204" pitchFamily="34" charset="0"/>
              </a:rPr>
              <a:t>2021-2025</a:t>
            </a:r>
            <a:r>
              <a:rPr lang="fr-FR" sz="1100" kern="0" dirty="0">
                <a:solidFill>
                  <a:schemeClr val="tx1">
                    <a:lumMod val="65000"/>
                    <a:lumOff val="35000"/>
                  </a:schemeClr>
                </a:solidFill>
                <a:cs typeface="Calibri" panose="020F0502020204030204" pitchFamily="34" charset="0"/>
              </a:rPr>
              <a:t>)</a:t>
            </a:r>
          </a:p>
        </p:txBody>
      </p:sp>
      <p:sp>
        <p:nvSpPr>
          <p:cNvPr id="8" name="Ellipse 7"/>
          <p:cNvSpPr/>
          <p:nvPr/>
        </p:nvSpPr>
        <p:spPr>
          <a:xfrm>
            <a:off x="6291846" y="2531376"/>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Ellipse 9"/>
          <p:cNvSpPr/>
          <p:nvPr/>
        </p:nvSpPr>
        <p:spPr>
          <a:xfrm>
            <a:off x="6075464" y="1563984"/>
            <a:ext cx="108000" cy="108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ZoneTexte 10"/>
          <p:cNvSpPr txBox="1"/>
          <p:nvPr/>
        </p:nvSpPr>
        <p:spPr>
          <a:xfrm>
            <a:off x="6171529" y="1447864"/>
            <a:ext cx="1318474" cy="492443"/>
          </a:xfrm>
          <a:prstGeom prst="rect">
            <a:avLst/>
          </a:prstGeom>
        </p:spPr>
        <p:txBody>
          <a:bodyPr wrap="square" rtlCol="0">
            <a:spAutoFit/>
          </a:bodyPr>
          <a:lstStyle/>
          <a:p>
            <a:r>
              <a:rPr lang="fr-FR" sz="1400" kern="0" dirty="0">
                <a:solidFill>
                  <a:schemeClr val="tx1">
                    <a:lumMod val="75000"/>
                    <a:lumOff val="25000"/>
                  </a:schemeClr>
                </a:solidFill>
                <a:cs typeface="Calibri" panose="020F0502020204030204" pitchFamily="34" charset="0"/>
              </a:rPr>
              <a:t>Cours d’eau </a:t>
            </a:r>
            <a:r>
              <a:rPr lang="fr-FR" sz="1200" kern="0" dirty="0">
                <a:solidFill>
                  <a:schemeClr val="tx1">
                    <a:lumMod val="75000"/>
                    <a:lumOff val="25000"/>
                  </a:schemeClr>
                </a:solidFill>
                <a:cs typeface="Calibri" panose="020F0502020204030204" pitchFamily="34" charset="0"/>
              </a:rPr>
              <a:t>(nb de dérives)</a:t>
            </a:r>
            <a:endParaRPr lang="fr-FR" sz="1400" kern="0" dirty="0">
              <a:solidFill>
                <a:schemeClr val="tx1">
                  <a:lumMod val="75000"/>
                  <a:lumOff val="25000"/>
                </a:schemeClr>
              </a:solidFill>
              <a:cs typeface="Calibri" panose="020F0502020204030204" pitchFamily="34" charset="0"/>
            </a:endParaRPr>
          </a:p>
        </p:txBody>
      </p:sp>
      <p:sp>
        <p:nvSpPr>
          <p:cNvPr id="36" name="Ellipse 35"/>
          <p:cNvSpPr/>
          <p:nvPr/>
        </p:nvSpPr>
        <p:spPr>
          <a:xfrm>
            <a:off x="6308382" y="2737508"/>
            <a:ext cx="144000" cy="144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7" name="ZoneTexte 36"/>
          <p:cNvSpPr txBox="1"/>
          <p:nvPr/>
        </p:nvSpPr>
        <p:spPr>
          <a:xfrm>
            <a:off x="6415439" y="2464716"/>
            <a:ext cx="1212705" cy="261610"/>
          </a:xfrm>
          <a:prstGeom prst="rect">
            <a:avLst/>
          </a:prstGeom>
        </p:spPr>
        <p:txBody>
          <a:bodyPr wrap="square" rtlCol="0">
            <a:spAutoFit/>
          </a:bodyPr>
          <a:lstStyle/>
          <a:p>
            <a:r>
              <a:rPr lang="fr-FR" sz="1100" kern="0" dirty="0">
                <a:solidFill>
                  <a:schemeClr val="tx1">
                    <a:lumMod val="65000"/>
                    <a:lumOff val="35000"/>
                  </a:schemeClr>
                </a:solidFill>
                <a:cs typeface="Calibri" panose="020F0502020204030204" pitchFamily="34" charset="0"/>
              </a:rPr>
              <a:t>Microbiologie</a:t>
            </a:r>
          </a:p>
        </p:txBody>
      </p:sp>
      <p:sp>
        <p:nvSpPr>
          <p:cNvPr id="38" name="ZoneTexte 37"/>
          <p:cNvSpPr txBox="1"/>
          <p:nvPr/>
        </p:nvSpPr>
        <p:spPr>
          <a:xfrm>
            <a:off x="6435846" y="2689093"/>
            <a:ext cx="981272" cy="261610"/>
          </a:xfrm>
          <a:prstGeom prst="rect">
            <a:avLst/>
          </a:prstGeom>
        </p:spPr>
        <p:txBody>
          <a:bodyPr wrap="square" rtlCol="0">
            <a:spAutoFit/>
          </a:bodyPr>
          <a:lstStyle/>
          <a:p>
            <a:r>
              <a:rPr lang="fr-FR" sz="1100" kern="0" dirty="0">
                <a:solidFill>
                  <a:schemeClr val="tx1">
                    <a:lumMod val="65000"/>
                    <a:lumOff val="35000"/>
                  </a:schemeClr>
                </a:solidFill>
                <a:cs typeface="Calibri" panose="020F0502020204030204" pitchFamily="34" charset="0"/>
              </a:rPr>
              <a:t>Nitrates</a:t>
            </a:r>
          </a:p>
        </p:txBody>
      </p:sp>
      <p:sp>
        <p:nvSpPr>
          <p:cNvPr id="6" name="Ellipse 5"/>
          <p:cNvSpPr/>
          <p:nvPr/>
        </p:nvSpPr>
        <p:spPr>
          <a:xfrm>
            <a:off x="9477344" y="4545005"/>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Ellipse 6"/>
          <p:cNvSpPr/>
          <p:nvPr/>
        </p:nvSpPr>
        <p:spPr>
          <a:xfrm>
            <a:off x="9571305" y="3604295"/>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Ellipse 8"/>
          <p:cNvSpPr/>
          <p:nvPr/>
        </p:nvSpPr>
        <p:spPr>
          <a:xfrm>
            <a:off x="10476140" y="1682374"/>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Ellipse 12"/>
          <p:cNvSpPr/>
          <p:nvPr/>
        </p:nvSpPr>
        <p:spPr>
          <a:xfrm>
            <a:off x="9314141" y="1209765"/>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nvGrpSpPr>
          <p:cNvPr id="18" name="Groupe 17"/>
          <p:cNvGrpSpPr/>
          <p:nvPr/>
        </p:nvGrpSpPr>
        <p:grpSpPr>
          <a:xfrm>
            <a:off x="7997558" y="1003412"/>
            <a:ext cx="4261527" cy="4033575"/>
            <a:chOff x="4178314" y="899310"/>
            <a:chExt cx="4261527" cy="4033575"/>
          </a:xfrm>
        </p:grpSpPr>
        <p:sp>
          <p:nvSpPr>
            <p:cNvPr id="19" name="ZoneTexte 18"/>
            <p:cNvSpPr txBox="1"/>
            <p:nvPr/>
          </p:nvSpPr>
          <p:spPr>
            <a:xfrm>
              <a:off x="5464904" y="899310"/>
              <a:ext cx="1649657" cy="430887"/>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La Biale (13) </a:t>
              </a:r>
              <a:endParaRPr lang="fr-FR" sz="1050" b="1" kern="0" dirty="0">
                <a:solidFill>
                  <a:schemeClr val="tx1">
                    <a:lumMod val="75000"/>
                    <a:lumOff val="25000"/>
                  </a:schemeClr>
                </a:solidFill>
                <a:cs typeface="Calibri" panose="020F0502020204030204" pitchFamily="34" charset="0"/>
              </a:endParaRPr>
            </a:p>
            <a:p>
              <a:endParaRPr lang="fr-FR" sz="1100" b="1" kern="0" dirty="0">
                <a:solidFill>
                  <a:schemeClr val="tx1">
                    <a:lumMod val="75000"/>
                    <a:lumOff val="25000"/>
                  </a:schemeClr>
                </a:solidFill>
                <a:cs typeface="Calibri" panose="020F0502020204030204" pitchFamily="34" charset="0"/>
              </a:endParaRPr>
            </a:p>
          </p:txBody>
        </p:sp>
        <p:sp>
          <p:nvSpPr>
            <p:cNvPr id="20" name="ZoneTexte 19"/>
            <p:cNvSpPr txBox="1"/>
            <p:nvPr/>
          </p:nvSpPr>
          <p:spPr>
            <a:xfrm>
              <a:off x="6742041" y="1620359"/>
              <a:ext cx="1122237" cy="261610"/>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Vaupreux (10)</a:t>
              </a:r>
              <a:endParaRPr lang="fr-FR" sz="1000" b="1" kern="0" dirty="0">
                <a:solidFill>
                  <a:schemeClr val="tx1">
                    <a:lumMod val="75000"/>
                    <a:lumOff val="25000"/>
                  </a:schemeClr>
                </a:solidFill>
                <a:cs typeface="Calibri" panose="020F0502020204030204" pitchFamily="34" charset="0"/>
              </a:endParaRPr>
            </a:p>
          </p:txBody>
        </p:sp>
        <p:sp>
          <p:nvSpPr>
            <p:cNvPr id="21" name="ZoneTexte 20"/>
            <p:cNvSpPr txBox="1"/>
            <p:nvPr/>
          </p:nvSpPr>
          <p:spPr>
            <a:xfrm>
              <a:off x="6816383" y="1338034"/>
              <a:ext cx="1623458" cy="261610"/>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Pluvial Jonville (23)</a:t>
              </a:r>
              <a:endParaRPr lang="fr-FR" sz="1000" b="1" kern="0" dirty="0">
                <a:solidFill>
                  <a:schemeClr val="tx1">
                    <a:lumMod val="75000"/>
                    <a:lumOff val="25000"/>
                  </a:schemeClr>
                </a:solidFill>
                <a:cs typeface="Calibri" panose="020F0502020204030204" pitchFamily="34" charset="0"/>
              </a:endParaRPr>
            </a:p>
          </p:txBody>
        </p:sp>
        <p:sp>
          <p:nvSpPr>
            <p:cNvPr id="22" name="ZoneTexte 21"/>
            <p:cNvSpPr txBox="1"/>
            <p:nvPr/>
          </p:nvSpPr>
          <p:spPr>
            <a:xfrm>
              <a:off x="4648044" y="2604126"/>
              <a:ext cx="1028379" cy="261610"/>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La Dure (11)</a:t>
              </a:r>
            </a:p>
          </p:txBody>
        </p:sp>
        <p:sp>
          <p:nvSpPr>
            <p:cNvPr id="23" name="ZoneTexte 22"/>
            <p:cNvSpPr txBox="1"/>
            <p:nvPr/>
          </p:nvSpPr>
          <p:spPr>
            <a:xfrm>
              <a:off x="4178314" y="3284984"/>
              <a:ext cx="1649657" cy="430887"/>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Le Ruet de Ganne (33)</a:t>
              </a:r>
            </a:p>
            <a:p>
              <a:r>
                <a:rPr lang="fr-FR" sz="1100" b="1" kern="0" dirty="0">
                  <a:solidFill>
                    <a:schemeClr val="tx1">
                      <a:lumMod val="50000"/>
                      <a:lumOff val="50000"/>
                    </a:schemeClr>
                  </a:solidFill>
                  <a:cs typeface="Calibri" panose="020F0502020204030204" pitchFamily="34" charset="0"/>
                </a:rPr>
                <a:t>(NH</a:t>
              </a:r>
              <a:r>
                <a:rPr lang="fr-FR" sz="1100" b="1" kern="0" baseline="-25000" dirty="0">
                  <a:solidFill>
                    <a:schemeClr val="tx1">
                      <a:lumMod val="50000"/>
                      <a:lumOff val="50000"/>
                    </a:schemeClr>
                  </a:solidFill>
                  <a:cs typeface="Calibri" panose="020F0502020204030204" pitchFamily="34" charset="0"/>
                </a:rPr>
                <a:t>4</a:t>
              </a:r>
              <a:r>
                <a:rPr lang="fr-FR" sz="1100" b="1" kern="0" baseline="30000" dirty="0">
                  <a:solidFill>
                    <a:schemeClr val="tx1">
                      <a:lumMod val="50000"/>
                      <a:lumOff val="50000"/>
                    </a:schemeClr>
                  </a:solidFill>
                  <a:cs typeface="Calibri" panose="020F0502020204030204" pitchFamily="34" charset="0"/>
                </a:rPr>
                <a:t>+</a:t>
              </a:r>
              <a:r>
                <a:rPr lang="fr-FR" sz="1100" b="1" kern="0" dirty="0">
                  <a:solidFill>
                    <a:schemeClr val="tx1">
                      <a:lumMod val="50000"/>
                      <a:lumOff val="50000"/>
                    </a:schemeClr>
                  </a:solidFill>
                  <a:cs typeface="Calibri" panose="020F0502020204030204" pitchFamily="34" charset="0"/>
                </a:rPr>
                <a:t> + Microbio</a:t>
              </a:r>
              <a:r>
                <a:rPr lang="fr-FR" sz="1100" b="1" kern="0" baseline="30000" dirty="0">
                  <a:solidFill>
                    <a:schemeClr val="tx1">
                      <a:lumMod val="50000"/>
                      <a:lumOff val="50000"/>
                    </a:schemeClr>
                  </a:solidFill>
                  <a:cs typeface="Calibri" panose="020F0502020204030204" pitchFamily="34" charset="0"/>
                </a:rPr>
                <a:t> </a:t>
              </a:r>
              <a:r>
                <a:rPr lang="fr-FR" sz="1100" b="1" kern="0" dirty="0">
                  <a:solidFill>
                    <a:schemeClr val="tx1">
                      <a:lumMod val="50000"/>
                      <a:lumOff val="50000"/>
                    </a:schemeClr>
                  </a:solidFill>
                  <a:cs typeface="Calibri" panose="020F0502020204030204" pitchFamily="34" charset="0"/>
                </a:rPr>
                <a:t>)</a:t>
              </a:r>
            </a:p>
          </p:txBody>
        </p:sp>
        <p:sp>
          <p:nvSpPr>
            <p:cNvPr id="24" name="ZoneTexte 23"/>
            <p:cNvSpPr txBox="1"/>
            <p:nvPr/>
          </p:nvSpPr>
          <p:spPr>
            <a:xfrm>
              <a:off x="4410867" y="4363752"/>
              <a:ext cx="1366885" cy="430887"/>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Le Boscq (26)</a:t>
              </a:r>
            </a:p>
            <a:p>
              <a:r>
                <a:rPr lang="fr-FR" sz="1100" b="1" kern="0" dirty="0">
                  <a:solidFill>
                    <a:schemeClr val="tx1">
                      <a:lumMod val="75000"/>
                      <a:lumOff val="25000"/>
                    </a:schemeClr>
                  </a:solidFill>
                  <a:cs typeface="Calibri" panose="020F0502020204030204" pitchFamily="34" charset="0"/>
                </a:rPr>
                <a:t>Boscq amont (6)</a:t>
              </a:r>
            </a:p>
          </p:txBody>
        </p:sp>
        <p:sp>
          <p:nvSpPr>
            <p:cNvPr id="25" name="ZoneTexte 24"/>
            <p:cNvSpPr txBox="1"/>
            <p:nvPr/>
          </p:nvSpPr>
          <p:spPr>
            <a:xfrm>
              <a:off x="5812903" y="4332721"/>
              <a:ext cx="2052241" cy="600164"/>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Pluvial Hacqueville (20)</a:t>
              </a:r>
            </a:p>
            <a:p>
              <a:r>
                <a:rPr lang="fr-FR" sz="1100" b="1" kern="0" dirty="0">
                  <a:solidFill>
                    <a:schemeClr val="tx1">
                      <a:lumMod val="75000"/>
                      <a:lumOff val="25000"/>
                    </a:schemeClr>
                  </a:solidFill>
                  <a:cs typeface="Calibri" panose="020F0502020204030204" pitchFamily="34" charset="0"/>
                </a:rPr>
                <a:t>Buse Rue de Scissy (12)</a:t>
              </a:r>
            </a:p>
            <a:p>
              <a:r>
                <a:rPr lang="fr-FR" sz="1100" b="1" kern="0" dirty="0">
                  <a:solidFill>
                    <a:schemeClr val="tx1">
                      <a:lumMod val="75000"/>
                      <a:lumOff val="25000"/>
                    </a:schemeClr>
                  </a:solidFill>
                  <a:cs typeface="Calibri" panose="020F0502020204030204" pitchFamily="34" charset="0"/>
                </a:rPr>
                <a:t>La Saigue (6)</a:t>
              </a:r>
            </a:p>
          </p:txBody>
        </p:sp>
      </p:grpSp>
      <p:sp>
        <p:nvSpPr>
          <p:cNvPr id="27" name="Ellipse 26"/>
          <p:cNvSpPr/>
          <p:nvPr/>
        </p:nvSpPr>
        <p:spPr>
          <a:xfrm>
            <a:off x="9404344" y="2787708"/>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Ellipse 27"/>
          <p:cNvSpPr/>
          <p:nvPr/>
        </p:nvSpPr>
        <p:spPr>
          <a:xfrm>
            <a:off x="9572525" y="4686092"/>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1" name="ZoneTexte 30"/>
          <p:cNvSpPr txBox="1"/>
          <p:nvPr/>
        </p:nvSpPr>
        <p:spPr>
          <a:xfrm>
            <a:off x="8071686" y="916906"/>
            <a:ext cx="1274515" cy="261610"/>
          </a:xfrm>
          <a:prstGeom prst="rect">
            <a:avLst/>
          </a:prstGeom>
        </p:spPr>
        <p:txBody>
          <a:bodyPr wrap="square" rtlCol="0">
            <a:spAutoFit/>
          </a:bodyPr>
          <a:lstStyle/>
          <a:p>
            <a:r>
              <a:rPr lang="fr-FR" sz="1100" b="1" u="sng" kern="0" dirty="0">
                <a:solidFill>
                  <a:schemeClr val="tx1">
                    <a:lumMod val="75000"/>
                    <a:lumOff val="25000"/>
                  </a:schemeClr>
                </a:solidFill>
                <a:cs typeface="Calibri" panose="020F0502020204030204" pitchFamily="34" charset="0"/>
              </a:rPr>
              <a:t>La Vallace </a:t>
            </a:r>
            <a:r>
              <a:rPr lang="fr-FR" sz="1100" b="1" kern="0" dirty="0">
                <a:solidFill>
                  <a:schemeClr val="tx1">
                    <a:lumMod val="75000"/>
                    <a:lumOff val="25000"/>
                  </a:schemeClr>
                </a:solidFill>
                <a:cs typeface="Calibri" panose="020F0502020204030204" pitchFamily="34" charset="0"/>
              </a:rPr>
              <a:t>(9)</a:t>
            </a:r>
            <a:endParaRPr lang="fr-FR" sz="900" b="1" kern="0" dirty="0">
              <a:solidFill>
                <a:schemeClr val="tx1">
                  <a:lumMod val="75000"/>
                  <a:lumOff val="25000"/>
                </a:schemeClr>
              </a:solidFill>
              <a:cs typeface="Calibri" panose="020F0502020204030204" pitchFamily="34" charset="0"/>
            </a:endParaRPr>
          </a:p>
        </p:txBody>
      </p:sp>
      <p:sp>
        <p:nvSpPr>
          <p:cNvPr id="32" name="ZoneTexte 31"/>
          <p:cNvSpPr txBox="1"/>
          <p:nvPr/>
        </p:nvSpPr>
        <p:spPr>
          <a:xfrm>
            <a:off x="7639903" y="1651113"/>
            <a:ext cx="1435453" cy="261610"/>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Le Petit Douet (7)</a:t>
            </a:r>
          </a:p>
        </p:txBody>
      </p:sp>
      <p:sp>
        <p:nvSpPr>
          <p:cNvPr id="33" name="Ellipse 32"/>
          <p:cNvSpPr/>
          <p:nvPr/>
        </p:nvSpPr>
        <p:spPr>
          <a:xfrm>
            <a:off x="9075356" y="1072854"/>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4" name="Ellipse 33"/>
          <p:cNvSpPr/>
          <p:nvPr/>
        </p:nvSpPr>
        <p:spPr>
          <a:xfrm>
            <a:off x="9029281" y="1625611"/>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Ellipse 34"/>
          <p:cNvSpPr/>
          <p:nvPr/>
        </p:nvSpPr>
        <p:spPr>
          <a:xfrm>
            <a:off x="8989523" y="1990345"/>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9" name="Ellipse 38"/>
          <p:cNvSpPr/>
          <p:nvPr/>
        </p:nvSpPr>
        <p:spPr>
          <a:xfrm>
            <a:off x="10567190" y="1550444"/>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0" name="ZoneTexte 39"/>
          <p:cNvSpPr txBox="1"/>
          <p:nvPr/>
        </p:nvSpPr>
        <p:spPr>
          <a:xfrm>
            <a:off x="8195517" y="2000630"/>
            <a:ext cx="871867" cy="261610"/>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Le But (7)</a:t>
            </a:r>
          </a:p>
        </p:txBody>
      </p:sp>
      <p:sp>
        <p:nvSpPr>
          <p:cNvPr id="45" name="Zone de texte 81"/>
          <p:cNvSpPr txBox="1"/>
          <p:nvPr/>
        </p:nvSpPr>
        <p:spPr>
          <a:xfrm>
            <a:off x="11635638" y="991663"/>
            <a:ext cx="433656" cy="4636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2000" dirty="0">
                <a:solidFill>
                  <a:srgbClr val="365F91"/>
                </a:solidFill>
                <a:latin typeface="ESRI Cartography" panose="02000400000000000000" pitchFamily="2" charset="0"/>
                <a:ea typeface="Times New Roman" panose="02020603050405020304" pitchFamily="18" charset="0"/>
                <a:cs typeface="Times New Roman" panose="02020603050405020304" pitchFamily="18" charset="0"/>
              </a:rPr>
              <a:t>.</a:t>
            </a:r>
            <a:endParaRPr lang="fr-FR" sz="1100" dirty="0">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fr-FR" sz="800" dirty="0">
                <a:solidFill>
                  <a:srgbClr val="365F91"/>
                </a:solidFill>
                <a:ea typeface="Times New Roman" panose="02020603050405020304" pitchFamily="18" charset="0"/>
                <a:cs typeface="Times New Roman" panose="02020603050405020304" pitchFamily="18" charset="0"/>
              </a:rPr>
              <a:t>Nord</a:t>
            </a:r>
            <a:endParaRPr lang="fr-FR" sz="1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6" name="ZoneTexte 45"/>
          <p:cNvSpPr txBox="1"/>
          <p:nvPr/>
        </p:nvSpPr>
        <p:spPr>
          <a:xfrm>
            <a:off x="6059428" y="1106605"/>
            <a:ext cx="1318474" cy="307777"/>
          </a:xfrm>
          <a:prstGeom prst="rect">
            <a:avLst/>
          </a:prstGeom>
        </p:spPr>
        <p:txBody>
          <a:bodyPr wrap="square" rtlCol="0">
            <a:spAutoFit/>
          </a:bodyPr>
          <a:lstStyle/>
          <a:p>
            <a:r>
              <a:rPr lang="fr-FR" sz="1400" b="1" u="sng" kern="0" dirty="0">
                <a:cs typeface="Calibri" panose="020F0502020204030204" pitchFamily="34" charset="0"/>
              </a:rPr>
              <a:t>Légende</a:t>
            </a:r>
          </a:p>
        </p:txBody>
      </p:sp>
      <p:sp>
        <p:nvSpPr>
          <p:cNvPr id="16" name="Secteurs 15"/>
          <p:cNvSpPr/>
          <p:nvPr/>
        </p:nvSpPr>
        <p:spPr>
          <a:xfrm>
            <a:off x="10567322" y="1553611"/>
            <a:ext cx="144000" cy="144000"/>
          </a:xfrm>
          <a:prstGeom prst="pi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Ellipse 47"/>
          <p:cNvSpPr/>
          <p:nvPr/>
        </p:nvSpPr>
        <p:spPr>
          <a:xfrm>
            <a:off x="9648732" y="4134482"/>
            <a:ext cx="144000" cy="144000"/>
          </a:xfrm>
          <a:prstGeom prst="ellipse">
            <a:avLst/>
          </a:prstGeom>
          <a:solidFill>
            <a:srgbClr val="E78E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9" name="ZoneTexte 48"/>
          <p:cNvSpPr txBox="1"/>
          <p:nvPr/>
        </p:nvSpPr>
        <p:spPr>
          <a:xfrm>
            <a:off x="7658953" y="4004935"/>
            <a:ext cx="2332265" cy="600164"/>
          </a:xfrm>
          <a:prstGeom prst="rect">
            <a:avLst/>
          </a:prstGeom>
        </p:spPr>
        <p:txBody>
          <a:bodyPr wrap="square" rtlCol="0">
            <a:spAutoFit/>
          </a:bodyPr>
          <a:lstStyle/>
          <a:p>
            <a:r>
              <a:rPr lang="fr-FR" sz="1100" b="1" kern="0" dirty="0">
                <a:solidFill>
                  <a:schemeClr val="tx1">
                    <a:lumMod val="75000"/>
                    <a:lumOff val="25000"/>
                  </a:schemeClr>
                </a:solidFill>
                <a:cs typeface="Calibri" panose="020F0502020204030204" pitchFamily="34" charset="0"/>
              </a:rPr>
              <a:t>Pluvial nord havre Vanlée (15)</a:t>
            </a:r>
          </a:p>
          <a:p>
            <a:r>
              <a:rPr lang="fr-FR" sz="1100" b="1" kern="0" dirty="0">
                <a:solidFill>
                  <a:schemeClr val="tx1">
                    <a:lumMod val="50000"/>
                    <a:lumOff val="50000"/>
                  </a:schemeClr>
                </a:solidFill>
                <a:cs typeface="Calibri" panose="020F0502020204030204" pitchFamily="34" charset="0"/>
              </a:rPr>
              <a:t>(NH</a:t>
            </a:r>
            <a:r>
              <a:rPr lang="fr-FR" sz="1100" b="1" kern="0" baseline="-25000" dirty="0">
                <a:solidFill>
                  <a:schemeClr val="tx1">
                    <a:lumMod val="50000"/>
                    <a:lumOff val="50000"/>
                  </a:schemeClr>
                </a:solidFill>
                <a:cs typeface="Calibri" panose="020F0502020204030204" pitchFamily="34" charset="0"/>
              </a:rPr>
              <a:t>4</a:t>
            </a:r>
            <a:r>
              <a:rPr lang="fr-FR" sz="1100" b="1" kern="0" baseline="30000" dirty="0">
                <a:solidFill>
                  <a:schemeClr val="tx1">
                    <a:lumMod val="50000"/>
                    <a:lumOff val="50000"/>
                  </a:schemeClr>
                </a:solidFill>
                <a:cs typeface="Calibri" panose="020F0502020204030204" pitchFamily="34" charset="0"/>
              </a:rPr>
              <a:t>+</a:t>
            </a:r>
            <a:r>
              <a:rPr lang="fr-FR" sz="1100" b="1" kern="0" dirty="0">
                <a:solidFill>
                  <a:schemeClr val="tx1">
                    <a:lumMod val="50000"/>
                    <a:lumOff val="50000"/>
                  </a:schemeClr>
                </a:solidFill>
                <a:cs typeface="Calibri" panose="020F0502020204030204" pitchFamily="34" charset="0"/>
              </a:rPr>
              <a:t> + Microbio</a:t>
            </a:r>
            <a:r>
              <a:rPr lang="fr-FR" sz="1100" b="1" kern="0" baseline="30000" dirty="0">
                <a:solidFill>
                  <a:schemeClr val="tx1">
                    <a:lumMod val="50000"/>
                    <a:lumOff val="50000"/>
                  </a:schemeClr>
                </a:solidFill>
                <a:cs typeface="Calibri" panose="020F0502020204030204" pitchFamily="34" charset="0"/>
              </a:rPr>
              <a:t> </a:t>
            </a:r>
            <a:r>
              <a:rPr lang="fr-FR" sz="1100" b="1" kern="0" dirty="0">
                <a:solidFill>
                  <a:schemeClr val="tx1">
                    <a:lumMod val="50000"/>
                    <a:lumOff val="50000"/>
                  </a:schemeClr>
                </a:solidFill>
                <a:cs typeface="Calibri" panose="020F0502020204030204" pitchFamily="34" charset="0"/>
              </a:rPr>
              <a:t>)</a:t>
            </a:r>
          </a:p>
          <a:p>
            <a:endParaRPr lang="fr-FR" sz="1100" b="1" kern="0" dirty="0">
              <a:solidFill>
                <a:schemeClr val="tx1">
                  <a:lumMod val="75000"/>
                  <a:lumOff val="25000"/>
                </a:schemeClr>
              </a:solidFill>
              <a:cs typeface="Calibri" panose="020F0502020204030204" pitchFamily="34" charset="0"/>
            </a:endParaRPr>
          </a:p>
        </p:txBody>
      </p:sp>
      <p:sp>
        <p:nvSpPr>
          <p:cNvPr id="43" name="Espace réservé du contenu 2"/>
          <p:cNvSpPr txBox="1">
            <a:spLocks/>
          </p:cNvSpPr>
          <p:nvPr/>
        </p:nvSpPr>
        <p:spPr>
          <a:xfrm>
            <a:off x="297208" y="5210553"/>
            <a:ext cx="8296953" cy="1070955"/>
          </a:xfrm>
          <a:prstGeom prst="rect">
            <a:avLst/>
          </a:prstGeom>
          <a:solidFill>
            <a:srgbClr val="1B4D79">
              <a:alpha val="31000"/>
            </a:srgbClr>
          </a:solidFill>
          <a:ln w="22225">
            <a:solidFill>
              <a:srgbClr val="1B4D79"/>
            </a:solidFill>
            <a:prstDash val="dash"/>
          </a:ln>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000" kern="0" dirty="0">
                <a:solidFill>
                  <a:srgbClr val="0E376A"/>
                </a:solidFill>
              </a:rPr>
              <a:t>En termes de flux, </a:t>
            </a:r>
            <a:r>
              <a:rPr lang="fr-FR" sz="2000" b="0" kern="0" dirty="0">
                <a:solidFill>
                  <a:srgbClr val="0E376A"/>
                </a:solidFill>
              </a:rPr>
              <a:t>[conc.] x Débit</a:t>
            </a:r>
            <a:r>
              <a:rPr lang="fr-FR" sz="2000" kern="0" dirty="0">
                <a:solidFill>
                  <a:srgbClr val="0E376A"/>
                </a:solidFill>
              </a:rPr>
              <a:t>,</a:t>
            </a:r>
          </a:p>
          <a:p>
            <a:pPr marL="0" indent="0">
              <a:buNone/>
            </a:pPr>
            <a:r>
              <a:rPr lang="fr-FR" sz="2000" kern="0" dirty="0">
                <a:solidFill>
                  <a:srgbClr val="0E376A"/>
                </a:solidFill>
              </a:rPr>
              <a:t>les cours d’eau les plus contributeurs sont : </a:t>
            </a:r>
            <a:r>
              <a:rPr lang="fr-FR" sz="2000" b="0" kern="0" dirty="0">
                <a:solidFill>
                  <a:srgbClr val="0E376A"/>
                </a:solidFill>
              </a:rPr>
              <a:t>Sélune, Sée, Boscq, Sienne, Vire, Soulles, Douve, Taute, Saire, Ay</a:t>
            </a:r>
            <a:r>
              <a:rPr lang="fr-FR" sz="2000" b="0" kern="0" dirty="0">
                <a:solidFill>
                  <a:srgbClr val="1B4D79"/>
                </a:solidFill>
              </a:rPr>
              <a:t>…</a:t>
            </a:r>
            <a:endParaRPr lang="fr-FR" sz="1800" b="0" i="1" kern="0" dirty="0">
              <a:solidFill>
                <a:srgbClr val="1B4D79"/>
              </a:solidFill>
            </a:endParaRPr>
          </a:p>
        </p:txBody>
      </p:sp>
      <p:sp>
        <p:nvSpPr>
          <p:cNvPr id="14" name="Secteurs 15">
            <a:extLst>
              <a:ext uri="{FF2B5EF4-FFF2-40B4-BE49-F238E27FC236}">
                <a16:creationId xmlns:a16="http://schemas.microsoft.com/office/drawing/2014/main" id="{4F2445A2-085C-350C-4E3E-3A4377E4733E}"/>
              </a:ext>
            </a:extLst>
          </p:cNvPr>
          <p:cNvSpPr/>
          <p:nvPr/>
        </p:nvSpPr>
        <p:spPr>
          <a:xfrm>
            <a:off x="9566972" y="3604295"/>
            <a:ext cx="144000" cy="144000"/>
          </a:xfrm>
          <a:prstGeom prst="pi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Secteurs 15">
            <a:extLst>
              <a:ext uri="{FF2B5EF4-FFF2-40B4-BE49-F238E27FC236}">
                <a16:creationId xmlns:a16="http://schemas.microsoft.com/office/drawing/2014/main" id="{312D1652-75F7-5CDC-3005-03D01911C404}"/>
              </a:ext>
            </a:extLst>
          </p:cNvPr>
          <p:cNvSpPr/>
          <p:nvPr/>
        </p:nvSpPr>
        <p:spPr>
          <a:xfrm>
            <a:off x="9648732" y="4134482"/>
            <a:ext cx="144000" cy="144000"/>
          </a:xfrm>
          <a:prstGeom prst="pi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ZoneTexte 40">
            <a:extLst>
              <a:ext uri="{FF2B5EF4-FFF2-40B4-BE49-F238E27FC236}">
                <a16:creationId xmlns:a16="http://schemas.microsoft.com/office/drawing/2014/main" id="{4CBF1C0F-FBA2-1D55-F249-B5D48F6F02CE}"/>
              </a:ext>
            </a:extLst>
          </p:cNvPr>
          <p:cNvSpPr txBox="1"/>
          <p:nvPr/>
        </p:nvSpPr>
        <p:spPr>
          <a:xfrm>
            <a:off x="8050453" y="1353765"/>
            <a:ext cx="1149542" cy="246221"/>
          </a:xfrm>
          <a:prstGeom prst="rect">
            <a:avLst/>
          </a:prstGeom>
        </p:spPr>
        <p:txBody>
          <a:bodyPr wrap="square" rtlCol="0">
            <a:spAutoFit/>
          </a:bodyPr>
          <a:lstStyle/>
          <a:p>
            <a:r>
              <a:rPr lang="fr-FR" sz="1000" kern="0" dirty="0">
                <a:solidFill>
                  <a:schemeClr val="tx1">
                    <a:lumMod val="50000"/>
                    <a:lumOff val="50000"/>
                  </a:schemeClr>
                </a:solidFill>
                <a:cs typeface="Calibri" panose="020F0502020204030204" pitchFamily="34" charset="0"/>
              </a:rPr>
              <a:t>Ru de la Vallée</a:t>
            </a:r>
          </a:p>
        </p:txBody>
      </p:sp>
      <p:sp>
        <p:nvSpPr>
          <p:cNvPr id="42" name="ZoneTexte 41">
            <a:extLst>
              <a:ext uri="{FF2B5EF4-FFF2-40B4-BE49-F238E27FC236}">
                <a16:creationId xmlns:a16="http://schemas.microsoft.com/office/drawing/2014/main" id="{3B631F6C-7FA7-1BF5-26B1-CABE8BC60B3E}"/>
              </a:ext>
            </a:extLst>
          </p:cNvPr>
          <p:cNvSpPr txBox="1"/>
          <p:nvPr/>
        </p:nvSpPr>
        <p:spPr>
          <a:xfrm>
            <a:off x="8841268" y="3023300"/>
            <a:ext cx="708076" cy="246221"/>
          </a:xfrm>
          <a:prstGeom prst="rect">
            <a:avLst/>
          </a:prstGeom>
        </p:spPr>
        <p:txBody>
          <a:bodyPr wrap="square" rtlCol="0">
            <a:spAutoFit/>
          </a:bodyPr>
          <a:lstStyle/>
          <a:p>
            <a:r>
              <a:rPr lang="fr-FR" sz="1000" kern="0" dirty="0">
                <a:solidFill>
                  <a:schemeClr val="tx1">
                    <a:lumMod val="50000"/>
                    <a:lumOff val="50000"/>
                  </a:schemeClr>
                </a:solidFill>
                <a:cs typeface="Calibri" panose="020F0502020204030204" pitchFamily="34" charset="0"/>
              </a:rPr>
              <a:t>La Brosse</a:t>
            </a:r>
          </a:p>
        </p:txBody>
      </p:sp>
      <p:sp>
        <p:nvSpPr>
          <p:cNvPr id="52" name="ZoneTexte 51">
            <a:extLst>
              <a:ext uri="{FF2B5EF4-FFF2-40B4-BE49-F238E27FC236}">
                <a16:creationId xmlns:a16="http://schemas.microsoft.com/office/drawing/2014/main" id="{CA4109D8-1DB1-E606-5C6D-AA79FF42FB0C}"/>
              </a:ext>
            </a:extLst>
          </p:cNvPr>
          <p:cNvSpPr txBox="1"/>
          <p:nvPr/>
        </p:nvSpPr>
        <p:spPr>
          <a:xfrm>
            <a:off x="9141272" y="5138992"/>
            <a:ext cx="708076" cy="246221"/>
          </a:xfrm>
          <a:prstGeom prst="rect">
            <a:avLst/>
          </a:prstGeom>
        </p:spPr>
        <p:txBody>
          <a:bodyPr wrap="square" rtlCol="0">
            <a:spAutoFit/>
          </a:bodyPr>
          <a:lstStyle/>
          <a:p>
            <a:r>
              <a:rPr lang="fr-FR" sz="1000" kern="0" dirty="0">
                <a:solidFill>
                  <a:schemeClr val="tx1">
                    <a:lumMod val="50000"/>
                    <a:lumOff val="50000"/>
                  </a:schemeClr>
                </a:solidFill>
                <a:cs typeface="Calibri" panose="020F0502020204030204" pitchFamily="34" charset="0"/>
              </a:rPr>
              <a:t>La Lerre</a:t>
            </a:r>
          </a:p>
        </p:txBody>
      </p:sp>
      <p:grpSp>
        <p:nvGrpSpPr>
          <p:cNvPr id="81" name="Groupe 80">
            <a:extLst>
              <a:ext uri="{FF2B5EF4-FFF2-40B4-BE49-F238E27FC236}">
                <a16:creationId xmlns:a16="http://schemas.microsoft.com/office/drawing/2014/main" id="{F5E5ADD3-9A1D-E5A6-36B1-4A68DAE791E7}"/>
              </a:ext>
            </a:extLst>
          </p:cNvPr>
          <p:cNvGrpSpPr/>
          <p:nvPr/>
        </p:nvGrpSpPr>
        <p:grpSpPr>
          <a:xfrm>
            <a:off x="5935617" y="1008745"/>
            <a:ext cx="6226332" cy="4376468"/>
            <a:chOff x="5976816" y="957990"/>
            <a:chExt cx="6226332" cy="4376468"/>
          </a:xfrm>
        </p:grpSpPr>
        <p:sp>
          <p:nvSpPr>
            <p:cNvPr id="80" name="Rectangle 79">
              <a:extLst>
                <a:ext uri="{FF2B5EF4-FFF2-40B4-BE49-F238E27FC236}">
                  <a16:creationId xmlns:a16="http://schemas.microsoft.com/office/drawing/2014/main" id="{BEEA014A-2699-F451-C0E1-3C949E77A892}"/>
                </a:ext>
              </a:extLst>
            </p:cNvPr>
            <p:cNvSpPr/>
            <p:nvPr/>
          </p:nvSpPr>
          <p:spPr>
            <a:xfrm>
              <a:off x="6047351" y="3196170"/>
              <a:ext cx="1576268" cy="1212050"/>
            </a:xfrm>
            <a:prstGeom prst="rect">
              <a:avLst/>
            </a:prstGeom>
            <a:solidFill>
              <a:schemeClr val="bg2">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9" name="Groupe 78">
              <a:extLst>
                <a:ext uri="{FF2B5EF4-FFF2-40B4-BE49-F238E27FC236}">
                  <a16:creationId xmlns:a16="http://schemas.microsoft.com/office/drawing/2014/main" id="{E7DB4332-FEAB-164C-91AD-888D871B0C0A}"/>
                </a:ext>
              </a:extLst>
            </p:cNvPr>
            <p:cNvGrpSpPr/>
            <p:nvPr/>
          </p:nvGrpSpPr>
          <p:grpSpPr>
            <a:xfrm>
              <a:off x="5976816" y="957990"/>
              <a:ext cx="6226332" cy="4376468"/>
              <a:chOff x="5976816" y="957990"/>
              <a:chExt cx="6226332" cy="4376468"/>
            </a:xfrm>
          </p:grpSpPr>
          <p:grpSp>
            <p:nvGrpSpPr>
              <p:cNvPr id="77" name="Groupe 76">
                <a:extLst>
                  <a:ext uri="{FF2B5EF4-FFF2-40B4-BE49-F238E27FC236}">
                    <a16:creationId xmlns:a16="http://schemas.microsoft.com/office/drawing/2014/main" id="{C3254442-3812-D9E5-5D3E-3CBD33169165}"/>
                  </a:ext>
                </a:extLst>
              </p:cNvPr>
              <p:cNvGrpSpPr/>
              <p:nvPr/>
            </p:nvGrpSpPr>
            <p:grpSpPr>
              <a:xfrm>
                <a:off x="5976816" y="957990"/>
                <a:ext cx="6226332" cy="4376468"/>
                <a:chOff x="5976816" y="957990"/>
                <a:chExt cx="6226332" cy="4376468"/>
              </a:xfrm>
            </p:grpSpPr>
            <p:sp>
              <p:nvSpPr>
                <p:cNvPr id="53" name="ZoneTexte 52">
                  <a:extLst>
                    <a:ext uri="{FF2B5EF4-FFF2-40B4-BE49-F238E27FC236}">
                      <a16:creationId xmlns:a16="http://schemas.microsoft.com/office/drawing/2014/main" id="{16838514-BD3E-617B-1EE3-B580FBA56F0C}"/>
                    </a:ext>
                  </a:extLst>
                </p:cNvPr>
                <p:cNvSpPr txBox="1"/>
                <p:nvPr/>
              </p:nvSpPr>
              <p:spPr>
                <a:xfrm>
                  <a:off x="5976816" y="3196521"/>
                  <a:ext cx="1639251" cy="523220"/>
                </a:xfrm>
                <a:prstGeom prst="rect">
                  <a:avLst/>
                </a:prstGeom>
                <a:noFill/>
              </p:spPr>
              <p:txBody>
                <a:bodyPr wrap="square" rtlCol="0">
                  <a:spAutoFit/>
                </a:bodyPr>
                <a:lstStyle/>
                <a:p>
                  <a:r>
                    <a:rPr lang="fr-FR" sz="1400" kern="0" dirty="0">
                      <a:solidFill>
                        <a:schemeClr val="tx1">
                          <a:lumMod val="75000"/>
                          <a:lumOff val="25000"/>
                        </a:schemeClr>
                      </a:solidFill>
                      <a:cs typeface="Calibri" panose="020F0502020204030204" pitchFamily="34" charset="0"/>
                    </a:rPr>
                    <a:t>Évolution depuis 2023</a:t>
                  </a:r>
                </a:p>
              </p:txBody>
            </p:sp>
            <p:sp>
              <p:nvSpPr>
                <p:cNvPr id="54" name="Flèche : droite 53">
                  <a:extLst>
                    <a:ext uri="{FF2B5EF4-FFF2-40B4-BE49-F238E27FC236}">
                      <a16:creationId xmlns:a16="http://schemas.microsoft.com/office/drawing/2014/main" id="{5EF5D686-B458-4FC9-7378-A0A8D38B6A4D}"/>
                    </a:ext>
                  </a:extLst>
                </p:cNvPr>
                <p:cNvSpPr/>
                <p:nvPr/>
              </p:nvSpPr>
              <p:spPr>
                <a:xfrm>
                  <a:off x="6096000" y="3940514"/>
                  <a:ext cx="167747" cy="187664"/>
                </a:xfrm>
                <a:prstGeom prst="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èche : droite 54">
                  <a:extLst>
                    <a:ext uri="{FF2B5EF4-FFF2-40B4-BE49-F238E27FC236}">
                      <a16:creationId xmlns:a16="http://schemas.microsoft.com/office/drawing/2014/main" id="{3B91EF2C-1474-46D4-AD2F-B9303705DAA0}"/>
                    </a:ext>
                  </a:extLst>
                </p:cNvPr>
                <p:cNvSpPr/>
                <p:nvPr/>
              </p:nvSpPr>
              <p:spPr>
                <a:xfrm rot="16200000">
                  <a:off x="6073346" y="3673734"/>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lèche : droite 55">
                  <a:extLst>
                    <a:ext uri="{FF2B5EF4-FFF2-40B4-BE49-F238E27FC236}">
                      <a16:creationId xmlns:a16="http://schemas.microsoft.com/office/drawing/2014/main" id="{D5391171-8CAF-EF18-7F5C-09786FCA57D8}"/>
                    </a:ext>
                  </a:extLst>
                </p:cNvPr>
                <p:cNvSpPr/>
                <p:nvPr/>
              </p:nvSpPr>
              <p:spPr>
                <a:xfrm rot="5400000">
                  <a:off x="6087513" y="4196954"/>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9F81EAD4-23B7-7024-F96A-A2B14732BB2E}"/>
                    </a:ext>
                  </a:extLst>
                </p:cNvPr>
                <p:cNvSpPr txBox="1"/>
                <p:nvPr/>
              </p:nvSpPr>
              <p:spPr>
                <a:xfrm>
                  <a:off x="6279768" y="3661830"/>
                  <a:ext cx="1483487" cy="261610"/>
                </a:xfrm>
                <a:prstGeom prst="rect">
                  <a:avLst/>
                </a:prstGeom>
              </p:spPr>
              <p:txBody>
                <a:bodyPr wrap="square" rtlCol="0">
                  <a:spAutoFit/>
                </a:bodyPr>
                <a:lstStyle/>
                <a:p>
                  <a:r>
                    <a:rPr lang="fr-FR" sz="1100" kern="0" dirty="0">
                      <a:solidFill>
                        <a:schemeClr val="tx1">
                          <a:lumMod val="65000"/>
                          <a:lumOff val="35000"/>
                        </a:schemeClr>
                      </a:solidFill>
                      <a:cs typeface="Calibri" panose="020F0502020204030204" pitchFamily="34" charset="0"/>
                    </a:rPr>
                    <a:t>Baisse nb de dérives</a:t>
                  </a:r>
                </a:p>
              </p:txBody>
            </p:sp>
            <p:sp>
              <p:nvSpPr>
                <p:cNvPr id="58" name="ZoneTexte 57">
                  <a:extLst>
                    <a:ext uri="{FF2B5EF4-FFF2-40B4-BE49-F238E27FC236}">
                      <a16:creationId xmlns:a16="http://schemas.microsoft.com/office/drawing/2014/main" id="{08C6141B-ECA6-8DB7-84D2-6315A55ADD2E}"/>
                    </a:ext>
                  </a:extLst>
                </p:cNvPr>
                <p:cNvSpPr txBox="1"/>
                <p:nvPr/>
              </p:nvSpPr>
              <p:spPr>
                <a:xfrm>
                  <a:off x="6292464" y="3900595"/>
                  <a:ext cx="625738" cy="261610"/>
                </a:xfrm>
                <a:prstGeom prst="rect">
                  <a:avLst/>
                </a:prstGeom>
              </p:spPr>
              <p:txBody>
                <a:bodyPr wrap="square" rtlCol="0">
                  <a:spAutoFit/>
                </a:bodyPr>
                <a:lstStyle/>
                <a:p>
                  <a:r>
                    <a:rPr lang="fr-FR" sz="1100" kern="0" dirty="0">
                      <a:solidFill>
                        <a:schemeClr val="tx1">
                          <a:lumMod val="65000"/>
                          <a:lumOff val="35000"/>
                        </a:schemeClr>
                      </a:solidFill>
                      <a:cs typeface="Calibri" panose="020F0502020204030204" pitchFamily="34" charset="0"/>
                    </a:rPr>
                    <a:t>Stable</a:t>
                  </a:r>
                </a:p>
              </p:txBody>
            </p:sp>
            <p:sp>
              <p:nvSpPr>
                <p:cNvPr id="59" name="ZoneTexte 58">
                  <a:extLst>
                    <a:ext uri="{FF2B5EF4-FFF2-40B4-BE49-F238E27FC236}">
                      <a16:creationId xmlns:a16="http://schemas.microsoft.com/office/drawing/2014/main" id="{675ACDF1-7C6E-2B1A-9130-3FC056BC7DAC}"/>
                    </a:ext>
                  </a:extLst>
                </p:cNvPr>
                <p:cNvSpPr txBox="1"/>
                <p:nvPr/>
              </p:nvSpPr>
              <p:spPr>
                <a:xfrm>
                  <a:off x="6300016" y="4146610"/>
                  <a:ext cx="1346859" cy="261610"/>
                </a:xfrm>
                <a:prstGeom prst="rect">
                  <a:avLst/>
                </a:prstGeom>
              </p:spPr>
              <p:txBody>
                <a:bodyPr wrap="square" rtlCol="0">
                  <a:spAutoFit/>
                </a:bodyPr>
                <a:lstStyle/>
                <a:p>
                  <a:r>
                    <a:rPr lang="fr-FR" sz="1100" kern="0" dirty="0">
                      <a:solidFill>
                        <a:schemeClr val="tx1">
                          <a:lumMod val="65000"/>
                          <a:lumOff val="35000"/>
                        </a:schemeClr>
                      </a:solidFill>
                      <a:cs typeface="Calibri" panose="020F0502020204030204" pitchFamily="34" charset="0"/>
                    </a:rPr>
                    <a:t>Hausse des dérives</a:t>
                  </a:r>
                </a:p>
              </p:txBody>
            </p:sp>
            <p:sp>
              <p:nvSpPr>
                <p:cNvPr id="60" name="Flèche : droite 59">
                  <a:extLst>
                    <a:ext uri="{FF2B5EF4-FFF2-40B4-BE49-F238E27FC236}">
                      <a16:creationId xmlns:a16="http://schemas.microsoft.com/office/drawing/2014/main" id="{F605F968-C772-4D8D-2ABA-6F58FCB8AAE1}"/>
                    </a:ext>
                  </a:extLst>
                </p:cNvPr>
                <p:cNvSpPr/>
                <p:nvPr/>
              </p:nvSpPr>
              <p:spPr>
                <a:xfrm rot="16200000">
                  <a:off x="8120246" y="4438016"/>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Flèche : droite 60">
                  <a:extLst>
                    <a:ext uri="{FF2B5EF4-FFF2-40B4-BE49-F238E27FC236}">
                      <a16:creationId xmlns:a16="http://schemas.microsoft.com/office/drawing/2014/main" id="{BB23C1D7-2F13-284E-84E1-E53CA8B6A9D2}"/>
                    </a:ext>
                  </a:extLst>
                </p:cNvPr>
                <p:cNvSpPr/>
                <p:nvPr/>
              </p:nvSpPr>
              <p:spPr>
                <a:xfrm rot="5400000">
                  <a:off x="7936880" y="3472760"/>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lèche : droite 61">
                  <a:extLst>
                    <a:ext uri="{FF2B5EF4-FFF2-40B4-BE49-F238E27FC236}">
                      <a16:creationId xmlns:a16="http://schemas.microsoft.com/office/drawing/2014/main" id="{DE97CC3A-8BCA-F1EC-C200-C35BB7EC14B6}"/>
                    </a:ext>
                  </a:extLst>
                </p:cNvPr>
                <p:cNvSpPr/>
                <p:nvPr/>
              </p:nvSpPr>
              <p:spPr>
                <a:xfrm rot="16200000">
                  <a:off x="8370786" y="2702644"/>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lèche : droite 62">
                  <a:extLst>
                    <a:ext uri="{FF2B5EF4-FFF2-40B4-BE49-F238E27FC236}">
                      <a16:creationId xmlns:a16="http://schemas.microsoft.com/office/drawing/2014/main" id="{6E8AB559-6984-EC1B-3598-0FFEB3DF5143}"/>
                    </a:ext>
                  </a:extLst>
                </p:cNvPr>
                <p:cNvSpPr/>
                <p:nvPr/>
              </p:nvSpPr>
              <p:spPr>
                <a:xfrm rot="5400000">
                  <a:off x="12025442" y="1422653"/>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lèche : droite 63">
                  <a:extLst>
                    <a:ext uri="{FF2B5EF4-FFF2-40B4-BE49-F238E27FC236}">
                      <a16:creationId xmlns:a16="http://schemas.microsoft.com/office/drawing/2014/main" id="{691DC756-55C3-D621-866E-A25D2BAFD1BC}"/>
                    </a:ext>
                  </a:extLst>
                </p:cNvPr>
                <p:cNvSpPr/>
                <p:nvPr/>
              </p:nvSpPr>
              <p:spPr>
                <a:xfrm rot="16200000">
                  <a:off x="11620716" y="1705050"/>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lèche : droite 64">
                  <a:extLst>
                    <a:ext uri="{FF2B5EF4-FFF2-40B4-BE49-F238E27FC236}">
                      <a16:creationId xmlns:a16="http://schemas.microsoft.com/office/drawing/2014/main" id="{E75A6630-364F-E2FE-2509-7E940D2A71C3}"/>
                    </a:ext>
                  </a:extLst>
                </p:cNvPr>
                <p:cNvSpPr/>
                <p:nvPr/>
              </p:nvSpPr>
              <p:spPr>
                <a:xfrm rot="16200000">
                  <a:off x="10184382" y="962071"/>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Flèche : droite 65">
                  <a:extLst>
                    <a:ext uri="{FF2B5EF4-FFF2-40B4-BE49-F238E27FC236}">
                      <a16:creationId xmlns:a16="http://schemas.microsoft.com/office/drawing/2014/main" id="{F4EE6EA8-9AB7-801E-35A5-99CEB8990585}"/>
                    </a:ext>
                  </a:extLst>
                </p:cNvPr>
                <p:cNvSpPr/>
                <p:nvPr/>
              </p:nvSpPr>
              <p:spPr>
                <a:xfrm rot="5400000">
                  <a:off x="7974096" y="948032"/>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lèche : droite 66">
                  <a:extLst>
                    <a:ext uri="{FF2B5EF4-FFF2-40B4-BE49-F238E27FC236}">
                      <a16:creationId xmlns:a16="http://schemas.microsoft.com/office/drawing/2014/main" id="{C587B09A-882F-1C27-5068-F44CBF6758AD}"/>
                    </a:ext>
                  </a:extLst>
                </p:cNvPr>
                <p:cNvSpPr/>
                <p:nvPr/>
              </p:nvSpPr>
              <p:spPr>
                <a:xfrm rot="16200000">
                  <a:off x="7959526" y="1358957"/>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lèche : droite 67">
                  <a:extLst>
                    <a:ext uri="{FF2B5EF4-FFF2-40B4-BE49-F238E27FC236}">
                      <a16:creationId xmlns:a16="http://schemas.microsoft.com/office/drawing/2014/main" id="{EA555854-AF42-2FC8-37BA-E4850F4656B8}"/>
                    </a:ext>
                  </a:extLst>
                </p:cNvPr>
                <p:cNvSpPr/>
                <p:nvPr/>
              </p:nvSpPr>
              <p:spPr>
                <a:xfrm rot="16200000">
                  <a:off x="7577944" y="1664116"/>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lèche : droite 68">
                  <a:extLst>
                    <a:ext uri="{FF2B5EF4-FFF2-40B4-BE49-F238E27FC236}">
                      <a16:creationId xmlns:a16="http://schemas.microsoft.com/office/drawing/2014/main" id="{BE16755E-527C-AED0-98FA-882E8DF83438}"/>
                    </a:ext>
                  </a:extLst>
                </p:cNvPr>
                <p:cNvSpPr/>
                <p:nvPr/>
              </p:nvSpPr>
              <p:spPr>
                <a:xfrm rot="16200000">
                  <a:off x="8125972" y="2026739"/>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lèche : droite 69">
                  <a:extLst>
                    <a:ext uri="{FF2B5EF4-FFF2-40B4-BE49-F238E27FC236}">
                      <a16:creationId xmlns:a16="http://schemas.microsoft.com/office/drawing/2014/main" id="{7C0759C7-01AA-93F6-FB42-AC425FBB6F4A}"/>
                    </a:ext>
                  </a:extLst>
                </p:cNvPr>
                <p:cNvSpPr/>
                <p:nvPr/>
              </p:nvSpPr>
              <p:spPr>
                <a:xfrm rot="5400000">
                  <a:off x="7609329" y="3892938"/>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lèche : droite 70">
                  <a:extLst>
                    <a:ext uri="{FF2B5EF4-FFF2-40B4-BE49-F238E27FC236}">
                      <a16:creationId xmlns:a16="http://schemas.microsoft.com/office/drawing/2014/main" id="{3E379FB7-F4E9-DAC5-588F-01B356D17CC1}"/>
                    </a:ext>
                  </a:extLst>
                </p:cNvPr>
                <p:cNvSpPr/>
                <p:nvPr/>
              </p:nvSpPr>
              <p:spPr>
                <a:xfrm rot="16200000">
                  <a:off x="8121898" y="4664764"/>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lèche : droite 71">
                  <a:extLst>
                    <a:ext uri="{FF2B5EF4-FFF2-40B4-BE49-F238E27FC236}">
                      <a16:creationId xmlns:a16="http://schemas.microsoft.com/office/drawing/2014/main" id="{7BD3D4DC-A88C-A85F-DFB0-618D1EB001F8}"/>
                    </a:ext>
                  </a:extLst>
                </p:cNvPr>
                <p:cNvSpPr/>
                <p:nvPr/>
              </p:nvSpPr>
              <p:spPr>
                <a:xfrm rot="16200000">
                  <a:off x="9046233" y="5156753"/>
                  <a:ext cx="167747" cy="187664"/>
                </a:xfrm>
                <a:prstGeom prst="rightArrow">
                  <a:avLst/>
                </a:prstGeom>
                <a:solidFill>
                  <a:srgbClr val="99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lèche : droite 72">
                  <a:extLst>
                    <a:ext uri="{FF2B5EF4-FFF2-40B4-BE49-F238E27FC236}">
                      <a16:creationId xmlns:a16="http://schemas.microsoft.com/office/drawing/2014/main" id="{41F18616-52C8-0E7C-3CBC-FB586C5FA427}"/>
                    </a:ext>
                  </a:extLst>
                </p:cNvPr>
                <p:cNvSpPr/>
                <p:nvPr/>
              </p:nvSpPr>
              <p:spPr>
                <a:xfrm rot="5400000">
                  <a:off x="11296391" y="4585080"/>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lèche : droite 73">
                  <a:extLst>
                    <a:ext uri="{FF2B5EF4-FFF2-40B4-BE49-F238E27FC236}">
                      <a16:creationId xmlns:a16="http://schemas.microsoft.com/office/drawing/2014/main" id="{B4D08A04-57F2-E939-67BF-0F7865429E6A}"/>
                    </a:ext>
                  </a:extLst>
                </p:cNvPr>
                <p:cNvSpPr/>
                <p:nvPr/>
              </p:nvSpPr>
              <p:spPr>
                <a:xfrm rot="5400000">
                  <a:off x="11252533" y="4801367"/>
                  <a:ext cx="167747" cy="18766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lèche : droite 75">
                  <a:extLst>
                    <a:ext uri="{FF2B5EF4-FFF2-40B4-BE49-F238E27FC236}">
                      <a16:creationId xmlns:a16="http://schemas.microsoft.com/office/drawing/2014/main" id="{B50A2AFF-5C9F-584D-0E94-C5505F16C42A}"/>
                    </a:ext>
                  </a:extLst>
                </p:cNvPr>
                <p:cNvSpPr/>
                <p:nvPr/>
              </p:nvSpPr>
              <p:spPr>
                <a:xfrm>
                  <a:off x="8733113" y="3046160"/>
                  <a:ext cx="167747" cy="187664"/>
                </a:xfrm>
                <a:prstGeom prst="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8" name="Flèche : droite 77">
                <a:extLst>
                  <a:ext uri="{FF2B5EF4-FFF2-40B4-BE49-F238E27FC236}">
                    <a16:creationId xmlns:a16="http://schemas.microsoft.com/office/drawing/2014/main" id="{18913B95-0FE5-BFB6-4ECC-CA5D3E9C7BC8}"/>
                  </a:ext>
                </a:extLst>
              </p:cNvPr>
              <p:cNvSpPr/>
              <p:nvPr/>
            </p:nvSpPr>
            <p:spPr>
              <a:xfrm>
                <a:off x="10602287" y="4801367"/>
                <a:ext cx="167747" cy="187664"/>
              </a:xfrm>
              <a:prstGeom prst="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0" name="Ellipse 49">
            <a:extLst>
              <a:ext uri="{FF2B5EF4-FFF2-40B4-BE49-F238E27FC236}">
                <a16:creationId xmlns:a16="http://schemas.microsoft.com/office/drawing/2014/main" id="{0A757B8A-0FBA-5BDE-7E93-E26B8BB846F8}"/>
              </a:ext>
            </a:extLst>
          </p:cNvPr>
          <p:cNvSpPr/>
          <p:nvPr/>
        </p:nvSpPr>
        <p:spPr>
          <a:xfrm>
            <a:off x="6308332" y="2943046"/>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5" name="ZoneTexte 74">
            <a:extLst>
              <a:ext uri="{FF2B5EF4-FFF2-40B4-BE49-F238E27FC236}">
                <a16:creationId xmlns:a16="http://schemas.microsoft.com/office/drawing/2014/main" id="{7FDAD42D-C55F-CA2F-C46A-95BD7735975C}"/>
              </a:ext>
            </a:extLst>
          </p:cNvPr>
          <p:cNvSpPr txBox="1"/>
          <p:nvPr/>
        </p:nvSpPr>
        <p:spPr>
          <a:xfrm>
            <a:off x="6441697" y="2894076"/>
            <a:ext cx="981272" cy="261610"/>
          </a:xfrm>
          <a:prstGeom prst="rect">
            <a:avLst/>
          </a:prstGeom>
        </p:spPr>
        <p:txBody>
          <a:bodyPr wrap="square" rtlCol="0">
            <a:spAutoFit/>
          </a:bodyPr>
          <a:lstStyle/>
          <a:p>
            <a:r>
              <a:rPr lang="fr-FR" sz="1100" kern="0" dirty="0">
                <a:solidFill>
                  <a:schemeClr val="tx1">
                    <a:lumMod val="65000"/>
                    <a:lumOff val="35000"/>
                  </a:schemeClr>
                </a:solidFill>
                <a:cs typeface="Calibri" panose="020F0502020204030204" pitchFamily="34" charset="0"/>
              </a:rPr>
              <a:t>Ammonium</a:t>
            </a:r>
          </a:p>
        </p:txBody>
      </p:sp>
    </p:spTree>
    <p:extLst>
      <p:ext uri="{BB962C8B-B14F-4D97-AF65-F5344CB8AC3E}">
        <p14:creationId xmlns:p14="http://schemas.microsoft.com/office/powerpoint/2010/main" val="33037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EE24-AA46-AE7B-CF41-D49CE891E442}"/>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1DF7385-B344-1D81-8F91-80E0A2F40EDE}"/>
              </a:ext>
            </a:extLst>
          </p:cNvPr>
          <p:cNvSpPr txBox="1"/>
          <p:nvPr/>
        </p:nvSpPr>
        <p:spPr>
          <a:xfrm>
            <a:off x="1903333" y="1552393"/>
            <a:ext cx="7970680" cy="461793"/>
          </a:xfrm>
          <a:prstGeom prst="rect">
            <a:avLst/>
          </a:prstGeom>
          <a:noFill/>
        </p:spPr>
        <p:txBody>
          <a:bodyPr wrap="square">
            <a:spAutoFit/>
          </a:bodyPr>
          <a:lstStyle/>
          <a:p>
            <a:pPr algn="just"/>
            <a:r>
              <a:rPr lang="fr-FR" sz="1501" i="1" dirty="0">
                <a:solidFill>
                  <a:srgbClr val="0070C0"/>
                </a:solidFill>
              </a:rPr>
              <a:t> </a:t>
            </a:r>
          </a:p>
          <a:p>
            <a:pPr algn="just"/>
            <a:endParaRPr lang="fr-FR" sz="900" i="1" dirty="0">
              <a:solidFill>
                <a:srgbClr val="0070C0"/>
              </a:solidFill>
            </a:endParaRPr>
          </a:p>
        </p:txBody>
      </p:sp>
      <p:sp>
        <p:nvSpPr>
          <p:cNvPr id="4" name="ZoneTexte 3">
            <a:extLst>
              <a:ext uri="{FF2B5EF4-FFF2-40B4-BE49-F238E27FC236}">
                <a16:creationId xmlns:a16="http://schemas.microsoft.com/office/drawing/2014/main" id="{0DB7C1A4-53A8-537A-ADDA-60D5ECFF8734}"/>
              </a:ext>
            </a:extLst>
          </p:cNvPr>
          <p:cNvSpPr txBox="1"/>
          <p:nvPr/>
        </p:nvSpPr>
        <p:spPr>
          <a:xfrm>
            <a:off x="466344" y="1279709"/>
            <a:ext cx="7260336" cy="3078728"/>
          </a:xfrm>
          <a:prstGeom prst="rect">
            <a:avLst/>
          </a:prstGeom>
          <a:noFill/>
        </p:spPr>
        <p:txBody>
          <a:bodyPr wrap="square" rtlCol="0">
            <a:spAutoFit/>
          </a:bodyPr>
          <a:lstStyle/>
          <a:p>
            <a:pPr>
              <a:lnSpc>
                <a:spcPct val="115000"/>
              </a:lnSpc>
              <a:spcAft>
                <a:spcPts val="726"/>
              </a:spcAft>
            </a:pPr>
            <a:r>
              <a:rPr lang="fr-FR" sz="1633" b="1" dirty="0">
                <a:solidFill>
                  <a:schemeClr val="accent2"/>
                </a:solidFill>
              </a:rPr>
              <a:t>	Mobilisation de la CLE</a:t>
            </a:r>
          </a:p>
          <a:p>
            <a:pPr>
              <a:lnSpc>
                <a:spcPct val="115000"/>
              </a:lnSpc>
              <a:spcAft>
                <a:spcPts val="726"/>
              </a:spcAft>
            </a:pPr>
            <a:r>
              <a:rPr lang="fr-FR" sz="1633" b="1" dirty="0">
                <a:solidFill>
                  <a:schemeClr val="accent2"/>
                </a:solidFill>
              </a:rPr>
              <a:t>30 avril : </a:t>
            </a:r>
            <a:r>
              <a:rPr lang="fr-FR" sz="1633" b="1" dirty="0">
                <a:solidFill>
                  <a:schemeClr val="accent1"/>
                </a:solidFill>
              </a:rPr>
              <a:t>Réunion de CLE : format d’un comité de concertation locale autour des études volumes prélevable et d’un atelier de travail autour des enjeux du territoire – Saint-Malo-de-la-Lande</a:t>
            </a:r>
          </a:p>
          <a:p>
            <a:pPr>
              <a:lnSpc>
                <a:spcPct val="115000"/>
              </a:lnSpc>
              <a:spcAft>
                <a:spcPts val="726"/>
              </a:spcAft>
            </a:pPr>
            <a:r>
              <a:rPr lang="fr-FR" sz="1814" b="1" dirty="0">
                <a:solidFill>
                  <a:schemeClr val="accent2"/>
                </a:solidFill>
              </a:rPr>
              <a:t>3 septembre : </a:t>
            </a:r>
            <a:r>
              <a:rPr lang="fr-FR" sz="1633" b="1" dirty="0">
                <a:solidFill>
                  <a:schemeClr val="accent1"/>
                </a:solidFill>
              </a:rPr>
              <a:t>Commission Gestion Quantitative du SAGE COC : définition des futures Unités de gestion dans les études volumes prélevables</a:t>
            </a:r>
          </a:p>
          <a:p>
            <a:pPr>
              <a:lnSpc>
                <a:spcPct val="115000"/>
              </a:lnSpc>
              <a:spcAft>
                <a:spcPts val="726"/>
              </a:spcAft>
            </a:pPr>
            <a:r>
              <a:rPr lang="fr-FR" sz="1814" b="1" dirty="0">
                <a:solidFill>
                  <a:schemeClr val="accent2"/>
                </a:solidFill>
              </a:rPr>
              <a:t>5 décembre : </a:t>
            </a:r>
            <a:r>
              <a:rPr lang="fr-FR" sz="1633" b="1" dirty="0">
                <a:solidFill>
                  <a:schemeClr val="accent1"/>
                </a:solidFill>
              </a:rPr>
              <a:t>Bureau de la CLE du SAGE : dossier d’autorisation environnementale et future CLE</a:t>
            </a:r>
          </a:p>
          <a:p>
            <a:pPr marL="259232" indent="-259232">
              <a:buFontTx/>
              <a:buChar char="-"/>
            </a:pPr>
            <a:endParaRPr lang="fr-FR" sz="1633" b="1" dirty="0">
              <a:solidFill>
                <a:schemeClr val="accent1"/>
              </a:solidFill>
            </a:endParaRPr>
          </a:p>
        </p:txBody>
      </p:sp>
      <p:sp>
        <p:nvSpPr>
          <p:cNvPr id="5" name="ZoneTexte 4">
            <a:extLst>
              <a:ext uri="{FF2B5EF4-FFF2-40B4-BE49-F238E27FC236}">
                <a16:creationId xmlns:a16="http://schemas.microsoft.com/office/drawing/2014/main" id="{93752E02-CAED-2A4F-655D-2CB356BA1D5A}"/>
              </a:ext>
            </a:extLst>
          </p:cNvPr>
          <p:cNvSpPr txBox="1"/>
          <p:nvPr/>
        </p:nvSpPr>
        <p:spPr>
          <a:xfrm>
            <a:off x="5688571" y="3691418"/>
            <a:ext cx="6503429" cy="2442656"/>
          </a:xfrm>
          <a:prstGeom prst="rect">
            <a:avLst/>
          </a:prstGeom>
          <a:noFill/>
        </p:spPr>
        <p:txBody>
          <a:bodyPr wrap="square">
            <a:spAutoFit/>
          </a:bodyPr>
          <a:lstStyle/>
          <a:p>
            <a:pPr>
              <a:lnSpc>
                <a:spcPct val="115000"/>
              </a:lnSpc>
              <a:spcAft>
                <a:spcPts val="726"/>
              </a:spcAft>
            </a:pPr>
            <a:r>
              <a:rPr lang="fr-FR" sz="1633" b="1" dirty="0">
                <a:solidFill>
                  <a:schemeClr val="accent2"/>
                </a:solidFill>
              </a:rPr>
              <a:t>	Le SAGE consulté et des avis donnés</a:t>
            </a:r>
          </a:p>
          <a:p>
            <a:r>
              <a:rPr lang="fr-FR" sz="1814" b="1" i="1" dirty="0">
                <a:solidFill>
                  <a:schemeClr val="accent1"/>
                </a:solidFill>
              </a:rPr>
              <a:t>=&gt; </a:t>
            </a:r>
            <a:r>
              <a:rPr lang="fr-FR" sz="1633" b="1" dirty="0">
                <a:solidFill>
                  <a:schemeClr val="accent1"/>
                </a:solidFill>
              </a:rPr>
              <a:t>Des contrats de territoire liant nos collectivités à l’Agence de l’eau Seine Normandie </a:t>
            </a:r>
            <a:r>
              <a:rPr lang="fr-FR" sz="1200" b="1" i="1" dirty="0">
                <a:solidFill>
                  <a:srgbClr val="00B0F0"/>
                </a:solidFill>
              </a:rPr>
              <a:t>Agglo du Cotentin, Coutances Mer et Bocage, Bassin de la Sienne, Saint-Lô Agglo, la Vire au Noireau, l’Agglo Mont Saint-Michel Normandie</a:t>
            </a:r>
            <a:endParaRPr lang="fr-FR" sz="1814" i="1" dirty="0"/>
          </a:p>
          <a:p>
            <a:r>
              <a:rPr lang="fr-FR" sz="1633" b="1" dirty="0">
                <a:solidFill>
                  <a:schemeClr val="accent1"/>
                </a:solidFill>
              </a:rPr>
              <a:t>=&gt; Des documents d’urbanismes revus</a:t>
            </a:r>
          </a:p>
          <a:p>
            <a:r>
              <a:rPr lang="fr-FR" sz="1200" b="1" i="1" dirty="0">
                <a:solidFill>
                  <a:srgbClr val="00B0F0"/>
                </a:solidFill>
              </a:rPr>
              <a:t>PLUi de CMB, de GTM, le SCoT Centre Manche Ouest. </a:t>
            </a:r>
          </a:p>
          <a:p>
            <a:r>
              <a:rPr lang="fr-FR" sz="1633" b="1" dirty="0">
                <a:solidFill>
                  <a:schemeClr val="accent1"/>
                </a:solidFill>
              </a:rPr>
              <a:t>=&gt; Consultation sur les enjeux de l’eau du bassin de la Seine et des cours d’eau côtiers normands : SDAGE et PGRI 2028-2033</a:t>
            </a:r>
          </a:p>
          <a:p>
            <a:r>
              <a:rPr lang="fr-FR" sz="1633" b="1" dirty="0">
                <a:solidFill>
                  <a:schemeClr val="accent1"/>
                </a:solidFill>
              </a:rPr>
              <a:t>=&gt; Des dossiers loi sur l’eau pour déclaration ou consultation</a:t>
            </a:r>
          </a:p>
        </p:txBody>
      </p:sp>
      <p:sp>
        <p:nvSpPr>
          <p:cNvPr id="2" name="Rectangle 1">
            <a:extLst>
              <a:ext uri="{FF2B5EF4-FFF2-40B4-BE49-F238E27FC236}">
                <a16:creationId xmlns:a16="http://schemas.microsoft.com/office/drawing/2014/main" id="{FBC46906-3759-7501-4625-EDD99F99CF71}"/>
              </a:ext>
            </a:extLst>
          </p:cNvPr>
          <p:cNvSpPr/>
          <p:nvPr/>
        </p:nvSpPr>
        <p:spPr>
          <a:xfrm>
            <a:off x="0" y="6675120"/>
            <a:ext cx="12191999" cy="18287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2"/>
          </a:p>
        </p:txBody>
      </p:sp>
      <p:pic>
        <p:nvPicPr>
          <p:cNvPr id="3" name="Google Shape;56;p13">
            <a:extLst>
              <a:ext uri="{FF2B5EF4-FFF2-40B4-BE49-F238E27FC236}">
                <a16:creationId xmlns:a16="http://schemas.microsoft.com/office/drawing/2014/main" id="{E712A16F-3BEF-208A-5CAF-2AD023EB8AFE}"/>
              </a:ext>
            </a:extLst>
          </p:cNvPr>
          <p:cNvPicPr>
            <a:picLocks noChangeAspect="1"/>
          </p:cNvPicPr>
          <p:nvPr/>
        </p:nvPicPr>
        <p:blipFill>
          <a:blip r:embed="rId2">
            <a:alphaModFix/>
          </a:blip>
          <a:srcRect l="817" t="60890" r="738"/>
          <a:stretch>
            <a:fillRect/>
          </a:stretch>
        </p:blipFill>
        <p:spPr>
          <a:xfrm>
            <a:off x="0" y="-14441"/>
            <a:ext cx="12192000" cy="629660"/>
          </a:xfrm>
          <a:prstGeom prst="rect">
            <a:avLst/>
          </a:prstGeom>
          <a:noFill/>
          <a:ln cap="flat">
            <a:noFill/>
          </a:ln>
        </p:spPr>
      </p:pic>
      <p:sp>
        <p:nvSpPr>
          <p:cNvPr id="8" name="ZoneTexte 7">
            <a:extLst>
              <a:ext uri="{FF2B5EF4-FFF2-40B4-BE49-F238E27FC236}">
                <a16:creationId xmlns:a16="http://schemas.microsoft.com/office/drawing/2014/main" id="{E7900772-D631-4499-FBFB-8BC39F284C3F}"/>
              </a:ext>
            </a:extLst>
          </p:cNvPr>
          <p:cNvSpPr txBox="1"/>
          <p:nvPr/>
        </p:nvSpPr>
        <p:spPr>
          <a:xfrm>
            <a:off x="466344" y="615219"/>
            <a:ext cx="4486373" cy="646331"/>
          </a:xfrm>
          <a:prstGeom prst="rect">
            <a:avLst/>
          </a:prstGeom>
          <a:noFill/>
        </p:spPr>
        <p:txBody>
          <a:bodyPr wrap="square" rtlCol="0">
            <a:spAutoFit/>
          </a:bodyPr>
          <a:lstStyle/>
          <a:p>
            <a:r>
              <a:rPr lang="fr-FR" b="1" dirty="0">
                <a:solidFill>
                  <a:srgbClr val="00B0F0"/>
                </a:solidFill>
              </a:rPr>
              <a:t>Mobilisation de la CLE et consultation technique du SAGE</a:t>
            </a:r>
          </a:p>
        </p:txBody>
      </p:sp>
      <p:sp>
        <p:nvSpPr>
          <p:cNvPr id="12" name="Titre 1">
            <a:extLst>
              <a:ext uri="{FF2B5EF4-FFF2-40B4-BE49-F238E27FC236}">
                <a16:creationId xmlns:a16="http://schemas.microsoft.com/office/drawing/2014/main" id="{9407B2A8-9304-AA00-15DF-B9DAF1FBF5B9}"/>
              </a:ext>
            </a:extLst>
          </p:cNvPr>
          <p:cNvSpPr txBox="1">
            <a:spLocks/>
          </p:cNvSpPr>
          <p:nvPr/>
        </p:nvSpPr>
        <p:spPr>
          <a:xfrm>
            <a:off x="7546419" y="495291"/>
            <a:ext cx="4553896" cy="347001"/>
          </a:xfrm>
          <a:prstGeom prst="rect">
            <a:avLst/>
          </a:prstGeom>
        </p:spPr>
        <p:txBody>
          <a:bodyPr vert="horz" lIns="68587" tIns="34293" rIns="68587" bIns="34293"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1501" dirty="0"/>
              <a:t>Rapport d’activité 2025</a:t>
            </a:r>
            <a:endParaRPr lang="fr-FR" sz="1501" dirty="0">
              <a:latin typeface="Arial"/>
              <a:cs typeface="Arial"/>
            </a:endParaRPr>
          </a:p>
        </p:txBody>
      </p:sp>
      <p:sp>
        <p:nvSpPr>
          <p:cNvPr id="10" name="ZoneTexte 9">
            <a:extLst>
              <a:ext uri="{FF2B5EF4-FFF2-40B4-BE49-F238E27FC236}">
                <a16:creationId xmlns:a16="http://schemas.microsoft.com/office/drawing/2014/main" id="{50CF8D56-9A9C-707C-F25F-096902BCE8B2}"/>
              </a:ext>
            </a:extLst>
          </p:cNvPr>
          <p:cNvSpPr txBox="1"/>
          <p:nvPr/>
        </p:nvSpPr>
        <p:spPr>
          <a:xfrm>
            <a:off x="1969938" y="6357066"/>
            <a:ext cx="4149090" cy="276999"/>
          </a:xfrm>
          <a:prstGeom prst="rect">
            <a:avLst/>
          </a:prstGeom>
          <a:noFill/>
        </p:spPr>
        <p:txBody>
          <a:bodyPr wrap="square">
            <a:spAutoFit/>
          </a:bodyPr>
          <a:lstStyle/>
          <a:p>
            <a:r>
              <a:rPr lang="fr-FR" sz="1200" dirty="0"/>
              <a:t>Reconstruction de la STEP de Coutances</a:t>
            </a:r>
          </a:p>
        </p:txBody>
      </p:sp>
      <p:pic>
        <p:nvPicPr>
          <p:cNvPr id="6" name="Image 5">
            <a:extLst>
              <a:ext uri="{FF2B5EF4-FFF2-40B4-BE49-F238E27FC236}">
                <a16:creationId xmlns:a16="http://schemas.microsoft.com/office/drawing/2014/main" id="{9C4B6C8B-4AB7-5D0C-AF89-3F27AF07CE0B}"/>
              </a:ext>
            </a:extLst>
          </p:cNvPr>
          <p:cNvPicPr>
            <a:picLocks noChangeAspect="1"/>
          </p:cNvPicPr>
          <p:nvPr/>
        </p:nvPicPr>
        <p:blipFill>
          <a:blip r:embed="rId3"/>
          <a:stretch>
            <a:fillRect/>
          </a:stretch>
        </p:blipFill>
        <p:spPr>
          <a:xfrm>
            <a:off x="1806109" y="4187262"/>
            <a:ext cx="3470258" cy="2236690"/>
          </a:xfrm>
          <a:prstGeom prst="rect">
            <a:avLst/>
          </a:prstGeom>
        </p:spPr>
      </p:pic>
      <p:sp>
        <p:nvSpPr>
          <p:cNvPr id="13" name="Rectangle : coins arrondis 12">
            <a:extLst>
              <a:ext uri="{FF2B5EF4-FFF2-40B4-BE49-F238E27FC236}">
                <a16:creationId xmlns:a16="http://schemas.microsoft.com/office/drawing/2014/main" id="{D5F1185B-BA8D-0A38-D4D7-8DF174D32487}"/>
              </a:ext>
            </a:extLst>
          </p:cNvPr>
          <p:cNvSpPr/>
          <p:nvPr/>
        </p:nvSpPr>
        <p:spPr>
          <a:xfrm rot="20707851">
            <a:off x="393898" y="4987440"/>
            <a:ext cx="2087965" cy="86504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98CEA61-22EB-B77A-9840-95E482D9AE3A}"/>
              </a:ext>
            </a:extLst>
          </p:cNvPr>
          <p:cNvSpPr txBox="1"/>
          <p:nvPr/>
        </p:nvSpPr>
        <p:spPr>
          <a:xfrm rot="20614786">
            <a:off x="406150" y="5028391"/>
            <a:ext cx="2070308" cy="830997"/>
          </a:xfrm>
          <a:prstGeom prst="rect">
            <a:avLst/>
          </a:prstGeom>
          <a:noFill/>
        </p:spPr>
        <p:txBody>
          <a:bodyPr wrap="square" rtlCol="0">
            <a:spAutoFit/>
          </a:bodyPr>
          <a:lstStyle/>
          <a:p>
            <a:pPr algn="just"/>
            <a:r>
              <a:rPr lang="fr-FR" sz="1600" dirty="0"/>
              <a:t>Avis du bureau de la CLE du 05 /12/25 : favorable !</a:t>
            </a:r>
          </a:p>
        </p:txBody>
      </p:sp>
    </p:spTree>
    <p:extLst>
      <p:ext uri="{BB962C8B-B14F-4D97-AF65-F5344CB8AC3E}">
        <p14:creationId xmlns:p14="http://schemas.microsoft.com/office/powerpoint/2010/main" val="3983273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E2C1C-F368-12A5-CA53-C48FAB4FAFE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911AFE-715D-6B74-529F-FCCCFD664F53}"/>
              </a:ext>
            </a:extLst>
          </p:cNvPr>
          <p:cNvSpPr>
            <a:spLocks noGrp="1"/>
          </p:cNvSpPr>
          <p:nvPr>
            <p:ph type="title"/>
          </p:nvPr>
        </p:nvSpPr>
        <p:spPr>
          <a:xfrm>
            <a:off x="478036" y="178445"/>
            <a:ext cx="6642669" cy="738461"/>
          </a:xfrm>
        </p:spPr>
        <p:txBody>
          <a:bodyPr>
            <a:normAutofit/>
          </a:bodyPr>
          <a:lstStyle/>
          <a:p>
            <a:r>
              <a:rPr lang="fr-FR" sz="3200" b="1" dirty="0">
                <a:latin typeface="+mn-lt"/>
              </a:rPr>
              <a:t>Axe 1- Le suivi des rejets côtiers</a:t>
            </a:r>
          </a:p>
        </p:txBody>
      </p:sp>
      <p:sp>
        <p:nvSpPr>
          <p:cNvPr id="47" name="ZoneTexte 46">
            <a:extLst>
              <a:ext uri="{FF2B5EF4-FFF2-40B4-BE49-F238E27FC236}">
                <a16:creationId xmlns:a16="http://schemas.microsoft.com/office/drawing/2014/main" id="{DA751075-B15E-2DE2-394C-1E5A648535CE}"/>
              </a:ext>
            </a:extLst>
          </p:cNvPr>
          <p:cNvSpPr txBox="1"/>
          <p:nvPr/>
        </p:nvSpPr>
        <p:spPr>
          <a:xfrm>
            <a:off x="7763256" y="198417"/>
            <a:ext cx="4215677" cy="923330"/>
          </a:xfrm>
          <a:prstGeom prst="rect">
            <a:avLst/>
          </a:prstGeom>
          <a:noFill/>
        </p:spPr>
        <p:txBody>
          <a:bodyPr wrap="square" rtlCol="0">
            <a:spAutoFit/>
          </a:bodyPr>
          <a:lstStyle/>
          <a:p>
            <a:pPr algn="r"/>
            <a:r>
              <a:rPr lang="fr-FR" dirty="0">
                <a:solidFill>
                  <a:schemeClr val="bg1"/>
                </a:solidFill>
              </a:rPr>
              <a:t>APPRECIER LES </a:t>
            </a:r>
          </a:p>
          <a:p>
            <a:pPr algn="r"/>
            <a:r>
              <a:rPr lang="fr-FR" dirty="0">
                <a:solidFill>
                  <a:schemeClr val="bg1"/>
                </a:solidFill>
              </a:rPr>
              <a:t>TENDANCES D’EVOLUTON</a:t>
            </a:r>
          </a:p>
          <a:p>
            <a:pPr algn="r"/>
            <a:endParaRPr lang="fr-FR" dirty="0">
              <a:solidFill>
                <a:schemeClr val="bg1"/>
              </a:solidFill>
            </a:endParaRPr>
          </a:p>
        </p:txBody>
      </p:sp>
      <p:sp>
        <p:nvSpPr>
          <p:cNvPr id="4" name="Espace réservé du contenu 2">
            <a:extLst>
              <a:ext uri="{FF2B5EF4-FFF2-40B4-BE49-F238E27FC236}">
                <a16:creationId xmlns:a16="http://schemas.microsoft.com/office/drawing/2014/main" id="{555BE5DC-3AF8-C9BC-2F94-ED8058BD9A36}"/>
              </a:ext>
            </a:extLst>
          </p:cNvPr>
          <p:cNvSpPr txBox="1">
            <a:spLocks/>
          </p:cNvSpPr>
          <p:nvPr/>
        </p:nvSpPr>
        <p:spPr>
          <a:xfrm>
            <a:off x="100155" y="1003134"/>
            <a:ext cx="11878778" cy="537374"/>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400" kern="0" dirty="0">
                <a:solidFill>
                  <a:srgbClr val="0E376A"/>
                </a:solidFill>
              </a:rPr>
              <a:t># Des améliorations à mettre en lien avec actions mises en œuvre sur les bassins versants – </a:t>
            </a:r>
            <a:r>
              <a:rPr lang="fr-FR" sz="2400" kern="0" dirty="0">
                <a:solidFill>
                  <a:srgbClr val="99CC00"/>
                </a:solidFill>
              </a:rPr>
              <a:t>Ex. cours d’eau de l’Ay</a:t>
            </a:r>
            <a:endParaRPr lang="fr-FR" sz="2000" b="0" i="1" kern="0" dirty="0">
              <a:solidFill>
                <a:srgbClr val="99CC00"/>
              </a:solidFill>
            </a:endParaRPr>
          </a:p>
        </p:txBody>
      </p:sp>
      <p:pic>
        <p:nvPicPr>
          <p:cNvPr id="5" name="Image 4">
            <a:extLst>
              <a:ext uri="{FF2B5EF4-FFF2-40B4-BE49-F238E27FC236}">
                <a16:creationId xmlns:a16="http://schemas.microsoft.com/office/drawing/2014/main" id="{28FD6D78-B9C5-A535-6820-602F4BE51D38}"/>
              </a:ext>
            </a:extLst>
          </p:cNvPr>
          <p:cNvPicPr>
            <a:picLocks noChangeAspect="1"/>
          </p:cNvPicPr>
          <p:nvPr/>
        </p:nvPicPr>
        <p:blipFill>
          <a:blip r:embed="rId2"/>
          <a:stretch>
            <a:fillRect/>
          </a:stretch>
        </p:blipFill>
        <p:spPr>
          <a:xfrm>
            <a:off x="108810" y="2479044"/>
            <a:ext cx="5560602" cy="3814171"/>
          </a:xfrm>
          <a:prstGeom prst="rect">
            <a:avLst/>
          </a:prstGeom>
        </p:spPr>
      </p:pic>
      <p:sp>
        <p:nvSpPr>
          <p:cNvPr id="44" name="Rectangle 43">
            <a:extLst>
              <a:ext uri="{FF2B5EF4-FFF2-40B4-BE49-F238E27FC236}">
                <a16:creationId xmlns:a16="http://schemas.microsoft.com/office/drawing/2014/main" id="{5691074E-975D-C040-E254-341A82A5C86B}"/>
              </a:ext>
            </a:extLst>
          </p:cNvPr>
          <p:cNvSpPr/>
          <p:nvPr/>
        </p:nvSpPr>
        <p:spPr>
          <a:xfrm>
            <a:off x="5897722" y="1926465"/>
            <a:ext cx="6081211" cy="1202462"/>
          </a:xfrm>
          <a:prstGeom prst="rect">
            <a:avLst/>
          </a:prstGeom>
        </p:spPr>
        <p:txBody>
          <a:bodyPr vert="horz" lIns="91440" tIns="45720" rIns="91440" bIns="45720" rtlCol="0">
            <a:noAutofit/>
          </a:bodyPr>
          <a:lstStyle/>
          <a:p>
            <a:pPr marL="342900" indent="-342900" algn="just">
              <a:spcBef>
                <a:spcPct val="20000"/>
              </a:spcBef>
              <a:buClr>
                <a:srgbClr val="0E376A"/>
              </a:buClr>
              <a:buFont typeface="Wingdings" panose="05000000000000000000" pitchFamily="2" charset="2"/>
              <a:buChar char="§"/>
            </a:pPr>
            <a:r>
              <a:rPr lang="fr-FR" kern="0" dirty="0">
                <a:solidFill>
                  <a:srgbClr val="0E376A"/>
                </a:solidFill>
              </a:rPr>
              <a:t>Réhabilitation de la station d’épuration de Lessay</a:t>
            </a:r>
          </a:p>
          <a:p>
            <a:pPr marL="342900" indent="-342900" algn="just">
              <a:spcBef>
                <a:spcPct val="20000"/>
              </a:spcBef>
              <a:buClr>
                <a:srgbClr val="0E376A"/>
              </a:buClr>
              <a:buFont typeface="Wingdings" panose="05000000000000000000" pitchFamily="2" charset="2"/>
              <a:buChar char="§"/>
            </a:pPr>
            <a:r>
              <a:rPr lang="fr-FR" kern="0" dirty="0">
                <a:solidFill>
                  <a:srgbClr val="0E376A"/>
                </a:solidFill>
              </a:rPr>
              <a:t>Création d’une zone humide (juillet 2008) favorisant l’infiltration des effluents traités en période estivale et créant un effet de “lagunage” en période hivernale.</a:t>
            </a:r>
          </a:p>
        </p:txBody>
      </p:sp>
      <p:cxnSp>
        <p:nvCxnSpPr>
          <p:cNvPr id="51" name="Connecteur droit 50">
            <a:extLst>
              <a:ext uri="{FF2B5EF4-FFF2-40B4-BE49-F238E27FC236}">
                <a16:creationId xmlns:a16="http://schemas.microsoft.com/office/drawing/2014/main" id="{865BB380-F1AD-0D86-83E2-D12B250D63E7}"/>
              </a:ext>
            </a:extLst>
          </p:cNvPr>
          <p:cNvCxnSpPr/>
          <p:nvPr/>
        </p:nvCxnSpPr>
        <p:spPr bwMode="auto">
          <a:xfrm>
            <a:off x="2371835" y="2503095"/>
            <a:ext cx="0" cy="3298679"/>
          </a:xfrm>
          <a:prstGeom prst="line">
            <a:avLst/>
          </a:prstGeom>
          <a:solidFill>
            <a:schemeClr val="accent1"/>
          </a:solidFill>
          <a:ln w="28575" cap="flat" cmpd="sng" algn="ctr">
            <a:solidFill>
              <a:srgbClr val="0E376A"/>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Rectangle 81">
            <a:extLst>
              <a:ext uri="{FF2B5EF4-FFF2-40B4-BE49-F238E27FC236}">
                <a16:creationId xmlns:a16="http://schemas.microsoft.com/office/drawing/2014/main" id="{CD25425B-5A5A-B5DB-4A1C-E2A976E3797F}"/>
              </a:ext>
            </a:extLst>
          </p:cNvPr>
          <p:cNvSpPr/>
          <p:nvPr/>
        </p:nvSpPr>
        <p:spPr>
          <a:xfrm>
            <a:off x="111496" y="2005324"/>
            <a:ext cx="2260340" cy="373910"/>
          </a:xfrm>
          <a:prstGeom prst="rect">
            <a:avLst/>
          </a:prstGeom>
          <a:solidFill>
            <a:srgbClr val="0E376A"/>
          </a:solidFill>
        </p:spPr>
        <p:txBody>
          <a:bodyPr vert="horz" lIns="91440" tIns="45720" rIns="91440" bIns="45720" rtlCol="0">
            <a:noAutofit/>
          </a:bodyPr>
          <a:lstStyle/>
          <a:p>
            <a:pPr eaLnBrk="0" fontAlgn="base" hangingPunct="0">
              <a:spcBef>
                <a:spcPct val="20000"/>
              </a:spcBef>
              <a:spcAft>
                <a:spcPct val="0"/>
              </a:spcAft>
              <a:buClr>
                <a:srgbClr val="0070C0"/>
              </a:buClr>
            </a:pPr>
            <a:r>
              <a:rPr lang="fr-FR" b="1" kern="0" dirty="0">
                <a:solidFill>
                  <a:schemeClr val="bg1"/>
                </a:solidFill>
              </a:rPr>
              <a:t>Teneurs en E. Coli</a:t>
            </a:r>
          </a:p>
        </p:txBody>
      </p:sp>
      <p:sp>
        <p:nvSpPr>
          <p:cNvPr id="83" name="ZoneTexte 82">
            <a:extLst>
              <a:ext uri="{FF2B5EF4-FFF2-40B4-BE49-F238E27FC236}">
                <a16:creationId xmlns:a16="http://schemas.microsoft.com/office/drawing/2014/main" id="{2BA5755F-76C5-AB60-B20B-82E0DAEFC454}"/>
              </a:ext>
            </a:extLst>
          </p:cNvPr>
          <p:cNvSpPr txBox="1"/>
          <p:nvPr/>
        </p:nvSpPr>
        <p:spPr>
          <a:xfrm>
            <a:off x="1838130" y="5647885"/>
            <a:ext cx="1399684" cy="307777"/>
          </a:xfrm>
          <a:prstGeom prst="rect">
            <a:avLst/>
          </a:prstGeom>
        </p:spPr>
        <p:txBody>
          <a:bodyPr wrap="square" rtlCol="0">
            <a:spAutoFit/>
          </a:bodyPr>
          <a:lstStyle/>
          <a:p>
            <a:r>
              <a:rPr lang="fr-FR" sz="1400" b="1" kern="0" dirty="0">
                <a:solidFill>
                  <a:srgbClr val="0E376A"/>
                </a:solidFill>
                <a:cs typeface="Calibri" panose="020F0502020204030204" pitchFamily="34" charset="0"/>
              </a:rPr>
              <a:t>2007-2008</a:t>
            </a:r>
          </a:p>
        </p:txBody>
      </p:sp>
      <p:grpSp>
        <p:nvGrpSpPr>
          <p:cNvPr id="93" name="Groupe 92">
            <a:extLst>
              <a:ext uri="{FF2B5EF4-FFF2-40B4-BE49-F238E27FC236}">
                <a16:creationId xmlns:a16="http://schemas.microsoft.com/office/drawing/2014/main" id="{3B3783A2-5F45-8CEC-6810-3F6D471CC7A1}"/>
              </a:ext>
            </a:extLst>
          </p:cNvPr>
          <p:cNvGrpSpPr/>
          <p:nvPr/>
        </p:nvGrpSpPr>
        <p:grpSpPr>
          <a:xfrm>
            <a:off x="6039544" y="3353786"/>
            <a:ext cx="4748188" cy="3333199"/>
            <a:chOff x="6522590" y="3429000"/>
            <a:chExt cx="4748188" cy="3333199"/>
          </a:xfrm>
        </p:grpSpPr>
        <p:pic>
          <p:nvPicPr>
            <p:cNvPr id="89" name="Image 88">
              <a:extLst>
                <a:ext uri="{FF2B5EF4-FFF2-40B4-BE49-F238E27FC236}">
                  <a16:creationId xmlns:a16="http://schemas.microsoft.com/office/drawing/2014/main" id="{2CE40477-1101-9918-07E7-33D98FFC044E}"/>
                </a:ext>
              </a:extLst>
            </p:cNvPr>
            <p:cNvPicPr>
              <a:picLocks noChangeAspect="1"/>
            </p:cNvPicPr>
            <p:nvPr/>
          </p:nvPicPr>
          <p:blipFill>
            <a:blip r:embed="rId3"/>
            <a:stretch>
              <a:fillRect/>
            </a:stretch>
          </p:blipFill>
          <p:spPr>
            <a:xfrm>
              <a:off x="6522590" y="3429000"/>
              <a:ext cx="4521046" cy="3333199"/>
            </a:xfrm>
            <a:prstGeom prst="rect">
              <a:avLst/>
            </a:prstGeom>
          </p:spPr>
        </p:pic>
        <p:cxnSp>
          <p:nvCxnSpPr>
            <p:cNvPr id="90" name="Connecteur droit 89">
              <a:extLst>
                <a:ext uri="{FF2B5EF4-FFF2-40B4-BE49-F238E27FC236}">
                  <a16:creationId xmlns:a16="http://schemas.microsoft.com/office/drawing/2014/main" id="{1FADBAD3-B818-9E6C-D026-516112E48E8E}"/>
                </a:ext>
              </a:extLst>
            </p:cNvPr>
            <p:cNvCxnSpPr/>
            <p:nvPr/>
          </p:nvCxnSpPr>
          <p:spPr bwMode="auto">
            <a:xfrm>
              <a:off x="10418857" y="3429000"/>
              <a:ext cx="0" cy="3166472"/>
            </a:xfrm>
            <a:prstGeom prst="line">
              <a:avLst/>
            </a:prstGeom>
            <a:solidFill>
              <a:schemeClr val="accent1"/>
            </a:solidFill>
            <a:ln w="28575" cap="flat" cmpd="sng" algn="ctr">
              <a:solidFill>
                <a:srgbClr val="0E376A"/>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ZoneTexte 91">
              <a:extLst>
                <a:ext uri="{FF2B5EF4-FFF2-40B4-BE49-F238E27FC236}">
                  <a16:creationId xmlns:a16="http://schemas.microsoft.com/office/drawing/2014/main" id="{2B4B2880-A333-7A51-E769-83F0E1A651DD}"/>
                </a:ext>
              </a:extLst>
            </p:cNvPr>
            <p:cNvSpPr txBox="1"/>
            <p:nvPr/>
          </p:nvSpPr>
          <p:spPr>
            <a:xfrm>
              <a:off x="9871094" y="6062835"/>
              <a:ext cx="1399684" cy="307777"/>
            </a:xfrm>
            <a:prstGeom prst="rect">
              <a:avLst/>
            </a:prstGeom>
          </p:spPr>
          <p:txBody>
            <a:bodyPr wrap="square" rtlCol="0">
              <a:spAutoFit/>
            </a:bodyPr>
            <a:lstStyle/>
            <a:p>
              <a:r>
                <a:rPr lang="fr-FR" sz="1400" b="1" kern="0" dirty="0">
                  <a:solidFill>
                    <a:srgbClr val="0E376A"/>
                  </a:solidFill>
                  <a:cs typeface="Calibri" panose="020F0502020204030204" pitchFamily="34" charset="0"/>
                </a:rPr>
                <a:t>2022-2023</a:t>
              </a:r>
            </a:p>
          </p:txBody>
        </p:sp>
      </p:grpSp>
      <p:sp>
        <p:nvSpPr>
          <p:cNvPr id="94" name="Rectangle 93">
            <a:extLst>
              <a:ext uri="{FF2B5EF4-FFF2-40B4-BE49-F238E27FC236}">
                <a16:creationId xmlns:a16="http://schemas.microsoft.com/office/drawing/2014/main" id="{1CCE579C-16B5-23C7-74C1-35C0579FDC83}"/>
              </a:ext>
            </a:extLst>
          </p:cNvPr>
          <p:cNvSpPr/>
          <p:nvPr/>
        </p:nvSpPr>
        <p:spPr>
          <a:xfrm>
            <a:off x="10633014" y="4290525"/>
            <a:ext cx="1517964" cy="1312095"/>
          </a:xfrm>
          <a:prstGeom prst="rect">
            <a:avLst/>
          </a:prstGeom>
          <a:solidFill>
            <a:schemeClr val="accent4">
              <a:lumMod val="20000"/>
              <a:lumOff val="80000"/>
            </a:schemeClr>
          </a:solidFill>
        </p:spPr>
        <p:txBody>
          <a:bodyPr vert="horz" lIns="91440" tIns="45720" rIns="91440" bIns="45720" rtlCol="0">
            <a:noAutofit/>
          </a:bodyPr>
          <a:lstStyle/>
          <a:p>
            <a:pPr algn="ctr">
              <a:spcBef>
                <a:spcPct val="20000"/>
              </a:spcBef>
              <a:buClr>
                <a:srgbClr val="0E376A"/>
              </a:buClr>
            </a:pPr>
            <a:r>
              <a:rPr lang="fr-FR" sz="1600" kern="0" dirty="0">
                <a:solidFill>
                  <a:srgbClr val="0E376A"/>
                </a:solidFill>
              </a:rPr>
              <a:t>Nouvelle amélioration depuis 2023 à confirmer (origine ?)</a:t>
            </a:r>
          </a:p>
        </p:txBody>
      </p:sp>
      <p:sp>
        <p:nvSpPr>
          <p:cNvPr id="95" name="Rectangle 94">
            <a:extLst>
              <a:ext uri="{FF2B5EF4-FFF2-40B4-BE49-F238E27FC236}">
                <a16:creationId xmlns:a16="http://schemas.microsoft.com/office/drawing/2014/main" id="{659E2937-0ADF-DE98-E97F-ABBE9BF86B15}"/>
              </a:ext>
            </a:extLst>
          </p:cNvPr>
          <p:cNvSpPr/>
          <p:nvPr/>
        </p:nvSpPr>
        <p:spPr>
          <a:xfrm>
            <a:off x="2537972" y="3032466"/>
            <a:ext cx="1094124" cy="321320"/>
          </a:xfrm>
          <a:prstGeom prst="rect">
            <a:avLst/>
          </a:prstGeom>
          <a:solidFill>
            <a:srgbClr val="00B050"/>
          </a:solidFill>
        </p:spPr>
        <p:txBody>
          <a:bodyPr vert="horz" lIns="91440" tIns="45720" rIns="91440" bIns="45720" rtlCol="0">
            <a:noAutofit/>
          </a:bodyPr>
          <a:lstStyle/>
          <a:p>
            <a:pPr eaLnBrk="0" fontAlgn="base" hangingPunct="0">
              <a:spcBef>
                <a:spcPct val="20000"/>
              </a:spcBef>
              <a:spcAft>
                <a:spcPct val="0"/>
              </a:spcAft>
              <a:buClr>
                <a:srgbClr val="0070C0"/>
              </a:buClr>
            </a:pPr>
            <a:r>
              <a:rPr lang="fr-FR" sz="1400" b="1" kern="0" dirty="0">
                <a:solidFill>
                  <a:schemeClr val="bg1"/>
                </a:solidFill>
              </a:rPr>
              <a:t>2001-2021</a:t>
            </a:r>
          </a:p>
        </p:txBody>
      </p:sp>
      <p:sp>
        <p:nvSpPr>
          <p:cNvPr id="96" name="Rectangle 95">
            <a:extLst>
              <a:ext uri="{FF2B5EF4-FFF2-40B4-BE49-F238E27FC236}">
                <a16:creationId xmlns:a16="http://schemas.microsoft.com/office/drawing/2014/main" id="{1B01A67A-D5B6-9180-03F1-F48BE5BCE8C2}"/>
              </a:ext>
            </a:extLst>
          </p:cNvPr>
          <p:cNvSpPr/>
          <p:nvPr/>
        </p:nvSpPr>
        <p:spPr>
          <a:xfrm>
            <a:off x="8020743" y="3746180"/>
            <a:ext cx="1159467" cy="321320"/>
          </a:xfrm>
          <a:prstGeom prst="rect">
            <a:avLst/>
          </a:prstGeom>
          <a:solidFill>
            <a:srgbClr val="00B050"/>
          </a:solidFill>
        </p:spPr>
        <p:txBody>
          <a:bodyPr vert="horz" lIns="91440" tIns="45720" rIns="91440" bIns="45720" rtlCol="0">
            <a:noAutofit/>
          </a:bodyPr>
          <a:lstStyle/>
          <a:p>
            <a:pPr eaLnBrk="0" fontAlgn="base" hangingPunct="0">
              <a:spcBef>
                <a:spcPct val="20000"/>
              </a:spcBef>
              <a:spcAft>
                <a:spcPct val="0"/>
              </a:spcAft>
              <a:buClr>
                <a:srgbClr val="0070C0"/>
              </a:buClr>
            </a:pPr>
            <a:r>
              <a:rPr lang="fr-FR" sz="1400" b="1" kern="0" dirty="0">
                <a:solidFill>
                  <a:schemeClr val="bg1"/>
                </a:solidFill>
              </a:rPr>
              <a:t>2010-2024</a:t>
            </a:r>
          </a:p>
        </p:txBody>
      </p:sp>
    </p:spTree>
    <p:extLst>
      <p:ext uri="{BB962C8B-B14F-4D97-AF65-F5344CB8AC3E}">
        <p14:creationId xmlns:p14="http://schemas.microsoft.com/office/powerpoint/2010/main" val="35675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2" grpId="0" animBg="1"/>
      <p:bldP spid="83" grpId="0"/>
      <p:bldP spid="94" grpId="0" animBg="1"/>
      <p:bldP spid="95" grpId="0" animBg="1"/>
      <p:bldP spid="9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6642669" cy="738461"/>
          </a:xfrm>
        </p:spPr>
        <p:txBody>
          <a:bodyPr>
            <a:normAutofit/>
          </a:bodyPr>
          <a:lstStyle/>
          <a:p>
            <a:r>
              <a:rPr lang="fr-FR" sz="3200" b="1" dirty="0">
                <a:latin typeface="+mn-lt"/>
              </a:rPr>
              <a:t>Axe 1- Le suivi des rejets côtiers</a:t>
            </a:r>
          </a:p>
        </p:txBody>
      </p:sp>
      <p:sp>
        <p:nvSpPr>
          <p:cNvPr id="3" name="Espace réservé du contenu 2"/>
          <p:cNvSpPr txBox="1">
            <a:spLocks/>
          </p:cNvSpPr>
          <p:nvPr/>
        </p:nvSpPr>
        <p:spPr>
          <a:xfrm>
            <a:off x="156577" y="1024402"/>
            <a:ext cx="11054545" cy="432048"/>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400" kern="0" dirty="0">
                <a:solidFill>
                  <a:srgbClr val="0E376A"/>
                </a:solidFill>
              </a:rPr>
              <a:t># Edition et diffusion de fiches de synthèse par cours </a:t>
            </a:r>
            <a:r>
              <a:rPr lang="fr-FR" sz="2400" kern="0" dirty="0">
                <a:solidFill>
                  <a:srgbClr val="1B4D79"/>
                </a:solidFill>
              </a:rPr>
              <a:t>d’eau</a:t>
            </a:r>
          </a:p>
        </p:txBody>
      </p:sp>
      <p:sp>
        <p:nvSpPr>
          <p:cNvPr id="6" name="Espace réservé du contenu 2"/>
          <p:cNvSpPr txBox="1">
            <a:spLocks/>
          </p:cNvSpPr>
          <p:nvPr/>
        </p:nvSpPr>
        <p:spPr>
          <a:xfrm>
            <a:off x="7858399" y="2143950"/>
            <a:ext cx="1584176" cy="516857"/>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2000" u="sng" kern="0" dirty="0">
                <a:solidFill>
                  <a:srgbClr val="0E376A"/>
                </a:solidFill>
              </a:rPr>
              <a:t>Les fiches</a:t>
            </a:r>
          </a:p>
          <a:p>
            <a:pPr marL="0" indent="0" algn="ctr">
              <a:buNone/>
            </a:pPr>
            <a:endParaRPr lang="fr-FR" sz="1800" u="sng" kern="0" dirty="0">
              <a:solidFill>
                <a:srgbClr val="0E376A"/>
              </a:solidFill>
            </a:endParaRPr>
          </a:p>
        </p:txBody>
      </p:sp>
      <p:sp>
        <p:nvSpPr>
          <p:cNvPr id="7" name="Espace réservé du contenu 2"/>
          <p:cNvSpPr txBox="1">
            <a:spLocks/>
          </p:cNvSpPr>
          <p:nvPr/>
        </p:nvSpPr>
        <p:spPr>
          <a:xfrm>
            <a:off x="590688" y="2143950"/>
            <a:ext cx="4132790" cy="516857"/>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2000" u="sng" kern="0" dirty="0">
                <a:solidFill>
                  <a:srgbClr val="0E376A"/>
                </a:solidFill>
              </a:rPr>
              <a:t>Via un accès cartographique</a:t>
            </a:r>
          </a:p>
          <a:p>
            <a:pPr marL="0" indent="0">
              <a:buNone/>
            </a:pPr>
            <a:endParaRPr lang="fr-FR" sz="1800" kern="0" dirty="0">
              <a:solidFill>
                <a:srgbClr val="208FB6"/>
              </a:solidFill>
            </a:endParaRPr>
          </a:p>
        </p:txBody>
      </p:sp>
      <p:sp>
        <p:nvSpPr>
          <p:cNvPr id="9" name="Espace réservé du contenu 2"/>
          <p:cNvSpPr txBox="1">
            <a:spLocks/>
          </p:cNvSpPr>
          <p:nvPr/>
        </p:nvSpPr>
        <p:spPr>
          <a:xfrm>
            <a:off x="455102" y="1487132"/>
            <a:ext cx="8712968" cy="432048"/>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000" kern="0" dirty="0">
                <a:solidFill>
                  <a:srgbClr val="208FB6"/>
                </a:solidFill>
              </a:rPr>
              <a:t>A consulter sur le site web du Département - https://www.manche.fr/</a:t>
            </a:r>
          </a:p>
        </p:txBody>
      </p:sp>
      <p:sp>
        <p:nvSpPr>
          <p:cNvPr id="12" name="ZoneTexte 11"/>
          <p:cNvSpPr txBox="1"/>
          <p:nvPr/>
        </p:nvSpPr>
        <p:spPr>
          <a:xfrm>
            <a:off x="7774554" y="363009"/>
            <a:ext cx="4215677" cy="369332"/>
          </a:xfrm>
          <a:prstGeom prst="rect">
            <a:avLst/>
          </a:prstGeom>
          <a:noFill/>
        </p:spPr>
        <p:txBody>
          <a:bodyPr wrap="square" rtlCol="0">
            <a:spAutoFit/>
          </a:bodyPr>
          <a:lstStyle/>
          <a:p>
            <a:pPr algn="r"/>
            <a:r>
              <a:rPr lang="fr-FR" dirty="0">
                <a:solidFill>
                  <a:schemeClr val="bg1"/>
                </a:solidFill>
              </a:rPr>
              <a:t>L’OBSERVATOIRE</a:t>
            </a:r>
          </a:p>
        </p:txBody>
      </p:sp>
      <p:sp>
        <p:nvSpPr>
          <p:cNvPr id="4" name="ZoneTexte 3">
            <a:extLst>
              <a:ext uri="{FF2B5EF4-FFF2-40B4-BE49-F238E27FC236}">
                <a16:creationId xmlns:a16="http://schemas.microsoft.com/office/drawing/2014/main" id="{F42C7400-F14A-4608-347F-757104D96E43}"/>
              </a:ext>
            </a:extLst>
          </p:cNvPr>
          <p:cNvSpPr txBox="1"/>
          <p:nvPr/>
        </p:nvSpPr>
        <p:spPr>
          <a:xfrm>
            <a:off x="10029824" y="1394568"/>
            <a:ext cx="1843673" cy="707886"/>
          </a:xfrm>
          <a:prstGeom prst="rect">
            <a:avLst/>
          </a:prstGeom>
          <a:solidFill>
            <a:schemeClr val="accent4">
              <a:lumMod val="20000"/>
              <a:lumOff val="80000"/>
            </a:schemeClr>
          </a:solidFill>
        </p:spPr>
        <p:txBody>
          <a:bodyPr wrap="square" rtlCol="0">
            <a:spAutoFit/>
          </a:bodyPr>
          <a:lstStyle/>
          <a:p>
            <a:pPr algn="ctr"/>
            <a:r>
              <a:rPr lang="fr-FR" sz="2000" dirty="0">
                <a:solidFill>
                  <a:srgbClr val="0E376A"/>
                </a:solidFill>
              </a:rPr>
              <a:t>+ 8 nouvelles fiches en 2025 </a:t>
            </a:r>
          </a:p>
        </p:txBody>
      </p:sp>
      <p:pic>
        <p:nvPicPr>
          <p:cNvPr id="10" name="Image 9">
            <a:extLst>
              <a:ext uri="{FF2B5EF4-FFF2-40B4-BE49-F238E27FC236}">
                <a16:creationId xmlns:a16="http://schemas.microsoft.com/office/drawing/2014/main" id="{A26B0DCD-3E16-0DD9-FAC9-96E85EA4100F}"/>
              </a:ext>
            </a:extLst>
          </p:cNvPr>
          <p:cNvPicPr>
            <a:picLocks noChangeAspect="1"/>
          </p:cNvPicPr>
          <p:nvPr/>
        </p:nvPicPr>
        <p:blipFill>
          <a:blip r:embed="rId2"/>
          <a:stretch>
            <a:fillRect/>
          </a:stretch>
        </p:blipFill>
        <p:spPr>
          <a:xfrm>
            <a:off x="147515" y="2615101"/>
            <a:ext cx="5294804" cy="3396400"/>
          </a:xfrm>
          <a:prstGeom prst="rect">
            <a:avLst/>
          </a:prstGeom>
        </p:spPr>
      </p:pic>
      <p:pic>
        <p:nvPicPr>
          <p:cNvPr id="15" name="Image 14">
            <a:extLst>
              <a:ext uri="{FF2B5EF4-FFF2-40B4-BE49-F238E27FC236}">
                <a16:creationId xmlns:a16="http://schemas.microsoft.com/office/drawing/2014/main" id="{B4CB80EF-1FAA-7F25-506A-08555600F57A}"/>
              </a:ext>
            </a:extLst>
          </p:cNvPr>
          <p:cNvPicPr>
            <a:picLocks noChangeAspect="1"/>
          </p:cNvPicPr>
          <p:nvPr/>
        </p:nvPicPr>
        <p:blipFill>
          <a:blip r:embed="rId3"/>
          <a:stretch>
            <a:fillRect/>
          </a:stretch>
        </p:blipFill>
        <p:spPr>
          <a:xfrm>
            <a:off x="5934278" y="2615101"/>
            <a:ext cx="2643310" cy="3734262"/>
          </a:xfrm>
          <a:prstGeom prst="rect">
            <a:avLst/>
          </a:prstGeom>
        </p:spPr>
      </p:pic>
      <p:pic>
        <p:nvPicPr>
          <p:cNvPr id="17" name="Image 16">
            <a:extLst>
              <a:ext uri="{FF2B5EF4-FFF2-40B4-BE49-F238E27FC236}">
                <a16:creationId xmlns:a16="http://schemas.microsoft.com/office/drawing/2014/main" id="{B617D54F-773C-93BD-0CCC-A053EA7C5F1F}"/>
              </a:ext>
            </a:extLst>
          </p:cNvPr>
          <p:cNvPicPr>
            <a:picLocks noChangeAspect="1"/>
          </p:cNvPicPr>
          <p:nvPr/>
        </p:nvPicPr>
        <p:blipFill>
          <a:blip r:embed="rId4"/>
          <a:stretch>
            <a:fillRect/>
          </a:stretch>
        </p:blipFill>
        <p:spPr>
          <a:xfrm>
            <a:off x="8841078" y="2606680"/>
            <a:ext cx="2643310" cy="3720070"/>
          </a:xfrm>
          <a:prstGeom prst="rect">
            <a:avLst/>
          </a:prstGeom>
        </p:spPr>
      </p:pic>
    </p:spTree>
    <p:extLst>
      <p:ext uri="{BB962C8B-B14F-4D97-AF65-F5344CB8AC3E}">
        <p14:creationId xmlns:p14="http://schemas.microsoft.com/office/powerpoint/2010/main" val="316973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Espace réservé du contenu 2"/>
          <p:cNvSpPr txBox="1">
            <a:spLocks/>
          </p:cNvSpPr>
          <p:nvPr/>
        </p:nvSpPr>
        <p:spPr>
          <a:xfrm>
            <a:off x="287019" y="1101469"/>
            <a:ext cx="10821967" cy="1310345"/>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Clr>
                <a:srgbClr val="0099CC"/>
              </a:buClr>
              <a:buNone/>
            </a:pPr>
            <a:r>
              <a:rPr lang="fr-FR" sz="2000" kern="0" dirty="0">
                <a:solidFill>
                  <a:srgbClr val="0E376A"/>
                </a:solidFill>
              </a:rPr>
              <a:t>Sur les secteurs sensibles (zones à enjeux / dérives fréquentes) des investigations complémentaires sont menées afin </a:t>
            </a:r>
            <a:r>
              <a:rPr lang="fr-FR" sz="2000" kern="0" dirty="0">
                <a:solidFill>
                  <a:srgbClr val="0E376A"/>
                </a:solidFill>
                <a:sym typeface="Wingdings" panose="05000000000000000000" pitchFamily="2" charset="2"/>
              </a:rPr>
              <a:t>d</a:t>
            </a:r>
            <a:r>
              <a:rPr lang="fr-FR" sz="2000" kern="0" dirty="0">
                <a:solidFill>
                  <a:srgbClr val="0E376A"/>
                </a:solidFill>
              </a:rPr>
              <a:t>’améliorer nos connaissances et tenter de mieux cerner l’origine des contaminations détectées à l’exutoire des cours d’eau et/ou sur les masses d’eaux littorales</a:t>
            </a:r>
          </a:p>
          <a:p>
            <a:pPr marL="0" indent="0" algn="just">
              <a:buClr>
                <a:srgbClr val="0099CC"/>
              </a:buClr>
              <a:buNone/>
            </a:pPr>
            <a:endParaRPr lang="fr-FR" sz="2400" kern="0" dirty="0">
              <a:solidFill>
                <a:srgbClr val="0E376A"/>
              </a:solidFill>
            </a:endParaRPr>
          </a:p>
          <a:p>
            <a:pPr marL="0" indent="0" algn="just">
              <a:buClr>
                <a:schemeClr val="tx1">
                  <a:lumMod val="65000"/>
                  <a:lumOff val="35000"/>
                </a:schemeClr>
              </a:buClr>
              <a:buNone/>
            </a:pPr>
            <a:endParaRPr lang="fr-FR" sz="2400" b="0" kern="0" dirty="0">
              <a:solidFill>
                <a:schemeClr val="tx1">
                  <a:lumMod val="65000"/>
                  <a:lumOff val="35000"/>
                </a:schemeClr>
              </a:solidFill>
            </a:endParaRPr>
          </a:p>
        </p:txBody>
      </p:sp>
      <p:pic>
        <p:nvPicPr>
          <p:cNvPr id="6" name="Image 5"/>
          <p:cNvPicPr>
            <a:picLocks noChangeAspect="1"/>
          </p:cNvPicPr>
          <p:nvPr/>
        </p:nvPicPr>
        <p:blipFill>
          <a:blip r:embed="rId2"/>
          <a:stretch>
            <a:fillRect/>
          </a:stretch>
        </p:blipFill>
        <p:spPr>
          <a:xfrm>
            <a:off x="11253790" y="1432605"/>
            <a:ext cx="651191" cy="648072"/>
          </a:xfrm>
          <a:prstGeom prst="rect">
            <a:avLst/>
          </a:prstGeom>
        </p:spPr>
      </p:pic>
      <p:sp>
        <p:nvSpPr>
          <p:cNvPr id="7" name="Espace réservé du contenu 2"/>
          <p:cNvSpPr txBox="1">
            <a:spLocks/>
          </p:cNvSpPr>
          <p:nvPr/>
        </p:nvSpPr>
        <p:spPr>
          <a:xfrm>
            <a:off x="784403" y="2547441"/>
            <a:ext cx="11005519" cy="734999"/>
          </a:xfrm>
          <a:prstGeom prst="rect">
            <a:avLst/>
          </a:prstGeom>
          <a:solidFill>
            <a:schemeClr val="accent1">
              <a:lumMod val="20000"/>
              <a:lumOff val="80000"/>
            </a:schemeClr>
          </a:solid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Clr>
                <a:srgbClr val="0099CC"/>
              </a:buClr>
              <a:buNone/>
            </a:pPr>
            <a:r>
              <a:rPr lang="fr-FR" sz="2000" kern="0" dirty="0">
                <a:solidFill>
                  <a:srgbClr val="0E376A"/>
                </a:solidFill>
              </a:rPr>
              <a:t>Différents types de protocoles de suivi sont alors définis en fonction de la problématique à étudier et sont mis en œuvre avec l’aide des collectivités des territoires concernés.</a:t>
            </a:r>
          </a:p>
        </p:txBody>
      </p:sp>
      <p:sp>
        <p:nvSpPr>
          <p:cNvPr id="9" name="ZoneTexte 8"/>
          <p:cNvSpPr txBox="1"/>
          <p:nvPr/>
        </p:nvSpPr>
        <p:spPr>
          <a:xfrm>
            <a:off x="9785268" y="363009"/>
            <a:ext cx="2204963" cy="369332"/>
          </a:xfrm>
          <a:prstGeom prst="rect">
            <a:avLst/>
          </a:prstGeom>
          <a:noFill/>
        </p:spPr>
        <p:txBody>
          <a:bodyPr wrap="square" rtlCol="0">
            <a:spAutoFit/>
          </a:bodyPr>
          <a:lstStyle/>
          <a:p>
            <a:pPr algn="r"/>
            <a:r>
              <a:rPr lang="fr-FR" dirty="0">
                <a:solidFill>
                  <a:schemeClr val="bg1"/>
                </a:solidFill>
              </a:rPr>
              <a:t>OBJECTIF</a:t>
            </a:r>
          </a:p>
        </p:txBody>
      </p:sp>
      <p:sp>
        <p:nvSpPr>
          <p:cNvPr id="14" name="Flèche : droite 13">
            <a:extLst>
              <a:ext uri="{FF2B5EF4-FFF2-40B4-BE49-F238E27FC236}">
                <a16:creationId xmlns:a16="http://schemas.microsoft.com/office/drawing/2014/main" id="{C7FACBEF-7560-2A10-427E-3786BB0172DA}"/>
              </a:ext>
            </a:extLst>
          </p:cNvPr>
          <p:cNvSpPr/>
          <p:nvPr/>
        </p:nvSpPr>
        <p:spPr>
          <a:xfrm>
            <a:off x="287019" y="2596380"/>
            <a:ext cx="374462" cy="637120"/>
          </a:xfrm>
          <a:prstGeom prst="rightArrow">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contenu 2">
            <a:extLst>
              <a:ext uri="{FF2B5EF4-FFF2-40B4-BE49-F238E27FC236}">
                <a16:creationId xmlns:a16="http://schemas.microsoft.com/office/drawing/2014/main" id="{D038A415-31F6-E4A6-B784-5F910871C859}"/>
              </a:ext>
            </a:extLst>
          </p:cNvPr>
          <p:cNvSpPr txBox="1">
            <a:spLocks/>
          </p:cNvSpPr>
          <p:nvPr/>
        </p:nvSpPr>
        <p:spPr>
          <a:xfrm>
            <a:off x="141104" y="3777228"/>
            <a:ext cx="2115712" cy="1036805"/>
          </a:xfrm>
          <a:prstGeom prst="rect">
            <a:avLst/>
          </a:prstGeom>
          <a:solidFill>
            <a:schemeClr val="accent6">
              <a:lumMod val="20000"/>
              <a:lumOff val="80000"/>
            </a:schemeClr>
          </a:solid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Clr>
                <a:srgbClr val="0099CC"/>
              </a:buClr>
              <a:buNone/>
            </a:pPr>
            <a:r>
              <a:rPr lang="fr-FR" sz="2000" kern="0" dirty="0">
                <a:solidFill>
                  <a:srgbClr val="009900"/>
                </a:solidFill>
              </a:rPr>
              <a:t>Campagnes « Temps sec / Temps de pluie »</a:t>
            </a:r>
          </a:p>
          <a:p>
            <a:pPr marL="0" indent="0" algn="just">
              <a:buClr>
                <a:srgbClr val="0099CC"/>
              </a:buClr>
              <a:buNone/>
            </a:pPr>
            <a:endParaRPr lang="fr-FR" sz="2400" kern="0" dirty="0">
              <a:solidFill>
                <a:srgbClr val="009900"/>
              </a:solidFill>
            </a:endParaRPr>
          </a:p>
          <a:p>
            <a:pPr marL="0" indent="0" algn="just">
              <a:buClr>
                <a:schemeClr val="tx1">
                  <a:lumMod val="65000"/>
                  <a:lumOff val="35000"/>
                </a:schemeClr>
              </a:buClr>
              <a:buNone/>
            </a:pPr>
            <a:endParaRPr lang="fr-FR" sz="2400" b="0" kern="0" dirty="0">
              <a:solidFill>
                <a:srgbClr val="009900"/>
              </a:solidFill>
            </a:endParaRPr>
          </a:p>
        </p:txBody>
      </p:sp>
      <p:sp>
        <p:nvSpPr>
          <p:cNvPr id="16" name="Espace réservé du contenu 2">
            <a:extLst>
              <a:ext uri="{FF2B5EF4-FFF2-40B4-BE49-F238E27FC236}">
                <a16:creationId xmlns:a16="http://schemas.microsoft.com/office/drawing/2014/main" id="{E22438FC-7BCE-8F61-A738-993EC61B0536}"/>
              </a:ext>
            </a:extLst>
          </p:cNvPr>
          <p:cNvSpPr txBox="1">
            <a:spLocks/>
          </p:cNvSpPr>
          <p:nvPr/>
        </p:nvSpPr>
        <p:spPr>
          <a:xfrm>
            <a:off x="2314137" y="3777227"/>
            <a:ext cx="4942697" cy="1065751"/>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2200" kern="0" dirty="0">
                <a:solidFill>
                  <a:srgbClr val="0E376A"/>
                </a:solidFill>
                <a:sym typeface="Wingdings" panose="05000000000000000000" pitchFamily="2" charset="2"/>
              </a:rPr>
              <a:t>Objectif = </a:t>
            </a:r>
            <a:r>
              <a:rPr lang="fr-FR" sz="2000" b="0" kern="0" dirty="0">
                <a:solidFill>
                  <a:srgbClr val="0E376A"/>
                </a:solidFill>
              </a:rPr>
              <a:t>Mieux cerner l’origine des pollutions tout au long du cours d’eau selon différentes conditions météorologiques</a:t>
            </a:r>
            <a:endParaRPr lang="fr-FR" sz="2200" b="0" kern="0" dirty="0">
              <a:solidFill>
                <a:srgbClr val="0E376A"/>
              </a:solidFill>
            </a:endParaRPr>
          </a:p>
        </p:txBody>
      </p:sp>
      <p:pic>
        <p:nvPicPr>
          <p:cNvPr id="18" name="Image 17">
            <a:extLst>
              <a:ext uri="{FF2B5EF4-FFF2-40B4-BE49-F238E27FC236}">
                <a16:creationId xmlns:a16="http://schemas.microsoft.com/office/drawing/2014/main" id="{854049E0-CA4D-30AF-C3E4-46CE9EA59A09}"/>
              </a:ext>
            </a:extLst>
          </p:cNvPr>
          <p:cNvPicPr>
            <a:picLocks noChangeAspect="1"/>
          </p:cNvPicPr>
          <p:nvPr/>
        </p:nvPicPr>
        <p:blipFill>
          <a:blip r:embed="rId3"/>
          <a:stretch>
            <a:fillRect/>
          </a:stretch>
        </p:blipFill>
        <p:spPr>
          <a:xfrm>
            <a:off x="7595355" y="3495393"/>
            <a:ext cx="748346" cy="720000"/>
          </a:xfrm>
          <a:prstGeom prst="rect">
            <a:avLst/>
          </a:prstGeom>
        </p:spPr>
      </p:pic>
      <p:sp>
        <p:nvSpPr>
          <p:cNvPr id="19" name="Espace réservé du contenu 2">
            <a:extLst>
              <a:ext uri="{FF2B5EF4-FFF2-40B4-BE49-F238E27FC236}">
                <a16:creationId xmlns:a16="http://schemas.microsoft.com/office/drawing/2014/main" id="{AB74DDF9-F9C3-2761-3214-2F617634F61C}"/>
              </a:ext>
            </a:extLst>
          </p:cNvPr>
          <p:cNvSpPr txBox="1">
            <a:spLocks/>
          </p:cNvSpPr>
          <p:nvPr/>
        </p:nvSpPr>
        <p:spPr>
          <a:xfrm>
            <a:off x="8227650" y="3495393"/>
            <a:ext cx="3964350" cy="886071"/>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rgbClr val="0E376A"/>
                </a:solidFill>
                <a:sym typeface="Wingdings" panose="05000000000000000000" pitchFamily="2" charset="2"/>
              </a:rPr>
              <a:t>TS -&gt; détection de rejets ponctuels </a:t>
            </a:r>
            <a:r>
              <a:rPr lang="fr-FR" sz="1400" kern="0" dirty="0">
                <a:solidFill>
                  <a:srgbClr val="0E376A"/>
                </a:solidFill>
                <a:sym typeface="Wingdings" panose="05000000000000000000" pitchFamily="2" charset="2"/>
              </a:rPr>
              <a:t>(mauvais raccordement AC, ANC non conforme, fuite fosse à lisier, etc.) </a:t>
            </a:r>
            <a:endParaRPr lang="fr-FR" sz="1200" kern="0" dirty="0">
              <a:solidFill>
                <a:srgbClr val="0E376A"/>
              </a:solidFill>
            </a:endParaRPr>
          </a:p>
        </p:txBody>
      </p:sp>
      <p:pic>
        <p:nvPicPr>
          <p:cNvPr id="20" name="Image 19">
            <a:extLst>
              <a:ext uri="{FF2B5EF4-FFF2-40B4-BE49-F238E27FC236}">
                <a16:creationId xmlns:a16="http://schemas.microsoft.com/office/drawing/2014/main" id="{12B967E2-4789-1731-B002-84C34336EF83}"/>
              </a:ext>
            </a:extLst>
          </p:cNvPr>
          <p:cNvPicPr>
            <a:picLocks noChangeAspect="1"/>
          </p:cNvPicPr>
          <p:nvPr/>
        </p:nvPicPr>
        <p:blipFill>
          <a:blip r:embed="rId4"/>
          <a:stretch>
            <a:fillRect/>
          </a:stretch>
        </p:blipFill>
        <p:spPr>
          <a:xfrm>
            <a:off x="7600177" y="4381464"/>
            <a:ext cx="738702" cy="720000"/>
          </a:xfrm>
          <a:prstGeom prst="rect">
            <a:avLst/>
          </a:prstGeom>
        </p:spPr>
      </p:pic>
      <p:sp>
        <p:nvSpPr>
          <p:cNvPr id="21" name="Espace réservé du contenu 2">
            <a:extLst>
              <a:ext uri="{FF2B5EF4-FFF2-40B4-BE49-F238E27FC236}">
                <a16:creationId xmlns:a16="http://schemas.microsoft.com/office/drawing/2014/main" id="{2D177B34-68C6-BBEC-FF41-A7DA8557DC09}"/>
              </a:ext>
            </a:extLst>
          </p:cNvPr>
          <p:cNvSpPr txBox="1">
            <a:spLocks/>
          </p:cNvSpPr>
          <p:nvPr/>
        </p:nvSpPr>
        <p:spPr>
          <a:xfrm>
            <a:off x="8338879" y="4390042"/>
            <a:ext cx="3935552" cy="702843"/>
          </a:xfrm>
          <a:prstGeom prst="rect">
            <a:avLst/>
          </a:prstGeom>
        </p:spPr>
        <p:txBody>
          <a:bodyPr vert="horz" lIns="91440" tIns="45720" rIns="91440" bIns="45720" rtlCol="0">
            <a:noAutofit/>
          </a:bodyPr>
          <a:lstStyle>
            <a:defPPr>
              <a:defRPr lang="fr-FR"/>
            </a:defPPr>
            <a:lvl1pPr marL="0" indent="0" algn="ctr">
              <a:spcBef>
                <a:spcPct val="20000"/>
              </a:spcBef>
              <a:buClr>
                <a:srgbClr val="0070C0"/>
              </a:buClr>
              <a:buFont typeface="Wingdings" panose="05000000000000000000" pitchFamily="2" charset="2"/>
              <a:buNone/>
              <a:defRPr sz="1800" b="1" kern="0">
                <a:solidFill>
                  <a:srgbClr val="1B4D79"/>
                </a:solidFill>
                <a:latin typeface="Calibri" panose="020F0502020204030204" pitchFamily="34" charset="0"/>
                <a:ea typeface="+mn-ea"/>
              </a:defRPr>
            </a:lvl1pPr>
            <a:lvl2pPr indent="0">
              <a:spcBef>
                <a:spcPct val="20000"/>
              </a:spcBef>
              <a:buClr>
                <a:srgbClr val="0070C0"/>
              </a:buClr>
              <a:buFontTx/>
              <a:buNone/>
              <a:defRPr b="1">
                <a:solidFill>
                  <a:schemeClr val="bg2">
                    <a:lumMod val="75000"/>
                  </a:schemeClr>
                </a:solidFill>
                <a:latin typeface="+mn-lt"/>
                <a:ea typeface="+mn-ea"/>
              </a:defRPr>
            </a:lvl2pPr>
            <a:lvl3pPr marL="1257300" indent="-342900">
              <a:spcBef>
                <a:spcPct val="20000"/>
              </a:spcBef>
              <a:buClr>
                <a:srgbClr val="208FB6"/>
              </a:buClr>
              <a:buFont typeface="Arial" panose="020B0604020202020204" pitchFamily="34" charset="0"/>
              <a:buChar char="−"/>
              <a:defRPr b="0" baseline="0">
                <a:solidFill>
                  <a:schemeClr val="bg2">
                    <a:lumMod val="75000"/>
                  </a:schemeClr>
                </a:solidFill>
                <a:latin typeface="+mn-lt"/>
                <a:ea typeface="+mn-ea"/>
              </a:defRPr>
            </a:lvl3pPr>
            <a:lvl4pPr marL="1752600" indent="-381000">
              <a:spcBef>
                <a:spcPct val="20000"/>
              </a:spcBef>
              <a:buClr>
                <a:srgbClr val="AD357B"/>
              </a:buClr>
              <a:buFont typeface="Arial" charset="0"/>
              <a:buChar char="–"/>
              <a:defRPr sz="2800" b="1">
                <a:solidFill>
                  <a:srgbClr val="0070C0"/>
                </a:solidFill>
                <a:latin typeface="+mn-lt"/>
                <a:ea typeface="+mn-ea"/>
              </a:defRPr>
            </a:lvl4pPr>
            <a:lvl5pPr marL="2209800" indent="-381000">
              <a:spcBef>
                <a:spcPct val="20000"/>
              </a:spcBef>
              <a:buClr>
                <a:srgbClr val="6594AB"/>
              </a:buClr>
              <a:buFont typeface="Arial" charset="0"/>
              <a:buChar char="»"/>
              <a:defRPr sz="2800" b="1">
                <a:solidFill>
                  <a:srgbClr val="0070C0"/>
                </a:solidFill>
                <a:latin typeface="+mn-lt"/>
                <a:ea typeface="+mn-ea"/>
              </a:defRPr>
            </a:lvl5pPr>
            <a:lvl6pPr marL="2667000" indent="-38100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fontAlgn="base">
              <a:spcBef>
                <a:spcPct val="20000"/>
              </a:spcBef>
              <a:spcAft>
                <a:spcPct val="0"/>
              </a:spcAft>
              <a:buClr>
                <a:srgbClr val="6594AB"/>
              </a:buClr>
              <a:buFont typeface="Arial" charset="0"/>
              <a:buChar char="»"/>
              <a:defRPr sz="2000">
                <a:solidFill>
                  <a:srgbClr val="50455B"/>
                </a:solidFill>
                <a:latin typeface="+mn-lt"/>
                <a:ea typeface="+mn-ea"/>
              </a:defRPr>
            </a:lvl9pPr>
          </a:lstStyle>
          <a:p>
            <a:r>
              <a:rPr lang="fr-FR" dirty="0">
                <a:solidFill>
                  <a:srgbClr val="0E376A"/>
                </a:solidFill>
                <a:latin typeface="+mn-lt"/>
                <a:sym typeface="Wingdings" panose="05000000000000000000" pitchFamily="2" charset="2"/>
              </a:rPr>
              <a:t>TP -&gt; ruissellement + lessivage des pollutions sur les bassins versants</a:t>
            </a:r>
            <a:endParaRPr lang="fr-FR" sz="1400" dirty="0">
              <a:solidFill>
                <a:srgbClr val="0E376A"/>
              </a:solidFill>
              <a:latin typeface="+mn-lt"/>
            </a:endParaRPr>
          </a:p>
        </p:txBody>
      </p:sp>
      <p:sp>
        <p:nvSpPr>
          <p:cNvPr id="24" name="Espace réservé du contenu 2">
            <a:extLst>
              <a:ext uri="{FF2B5EF4-FFF2-40B4-BE49-F238E27FC236}">
                <a16:creationId xmlns:a16="http://schemas.microsoft.com/office/drawing/2014/main" id="{D39CD823-C463-0863-252F-1D98BDEE085D}"/>
              </a:ext>
            </a:extLst>
          </p:cNvPr>
          <p:cNvSpPr txBox="1">
            <a:spLocks/>
          </p:cNvSpPr>
          <p:nvPr/>
        </p:nvSpPr>
        <p:spPr>
          <a:xfrm>
            <a:off x="1673856" y="5379962"/>
            <a:ext cx="9435129" cy="1001209"/>
          </a:xfrm>
          <a:prstGeom prst="rect">
            <a:avLst/>
          </a:prstGeom>
          <a:solidFill>
            <a:schemeClr val="bg1">
              <a:lumMod val="95000"/>
            </a:schemeClr>
          </a:solid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1800" kern="0" dirty="0">
                <a:solidFill>
                  <a:schemeClr val="tx1">
                    <a:lumMod val="75000"/>
                    <a:lumOff val="25000"/>
                  </a:schemeClr>
                </a:solidFill>
              </a:rPr>
              <a:t>Investigations menées avec l’aide des techniciens « Rivière » des territoires concernés </a:t>
            </a:r>
            <a:r>
              <a:rPr lang="fr-FR" sz="1800" b="0" kern="0" dirty="0">
                <a:solidFill>
                  <a:schemeClr val="tx1">
                    <a:lumMod val="75000"/>
                    <a:lumOff val="25000"/>
                  </a:schemeClr>
                </a:solidFill>
              </a:rPr>
              <a:t>qui disposent d’une fine connaissance de leurs cours d’eau et de l’expertise indispensable pour le choix des points de prélèvement (pertinence et accessibilité)</a:t>
            </a:r>
          </a:p>
        </p:txBody>
      </p:sp>
      <p:pic>
        <p:nvPicPr>
          <p:cNvPr id="26" name="Image 25">
            <a:extLst>
              <a:ext uri="{FF2B5EF4-FFF2-40B4-BE49-F238E27FC236}">
                <a16:creationId xmlns:a16="http://schemas.microsoft.com/office/drawing/2014/main" id="{404A7533-341A-4067-1BBA-C406A2C926EA}"/>
              </a:ext>
            </a:extLst>
          </p:cNvPr>
          <p:cNvPicPr>
            <a:picLocks noChangeAspect="1"/>
          </p:cNvPicPr>
          <p:nvPr/>
        </p:nvPicPr>
        <p:blipFill>
          <a:blip r:embed="rId5"/>
          <a:stretch>
            <a:fillRect/>
          </a:stretch>
        </p:blipFill>
        <p:spPr>
          <a:xfrm>
            <a:off x="661481" y="5351017"/>
            <a:ext cx="991715" cy="989056"/>
          </a:xfrm>
          <a:prstGeom prst="rect">
            <a:avLst/>
          </a:prstGeom>
        </p:spPr>
      </p:pic>
    </p:spTree>
    <p:extLst>
      <p:ext uri="{BB962C8B-B14F-4D97-AF65-F5344CB8AC3E}">
        <p14:creationId xmlns:p14="http://schemas.microsoft.com/office/powerpoint/2010/main" val="14934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p:bldP spid="19" grpId="0"/>
      <p:bldP spid="21" grpId="0"/>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descr="Une image contenant plein air, bâtiment, eau, plante&#10;&#10;Description générée automatiquement">
            <a:extLst>
              <a:ext uri="{FF2B5EF4-FFF2-40B4-BE49-F238E27FC236}">
                <a16:creationId xmlns:a16="http://schemas.microsoft.com/office/drawing/2014/main" id="{CAE6825B-5EF8-D971-5C55-B8127E90A089}"/>
              </a:ext>
            </a:extLst>
          </p:cNvPr>
          <p:cNvPicPr>
            <a:picLocks noChangeAspect="1"/>
          </p:cNvPicPr>
          <p:nvPr/>
        </p:nvPicPr>
        <p:blipFill>
          <a:blip r:embed="rId2" cstate="print">
            <a:extLst>
              <a:ext uri="{28A0092B-C50C-407E-A947-70E740481C1C}">
                <a14:useLocalDpi xmlns:a14="http://schemas.microsoft.com/office/drawing/2010/main" val="0"/>
              </a:ext>
            </a:extLst>
          </a:blip>
          <a:srcRect r="5148" b="17545"/>
          <a:stretch/>
        </p:blipFill>
        <p:spPr>
          <a:xfrm>
            <a:off x="9031005" y="946218"/>
            <a:ext cx="3021565" cy="1978242"/>
          </a:xfrm>
          <a:prstGeom prst="rect">
            <a:avLst/>
          </a:prstGeom>
        </p:spPr>
      </p:pic>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p:cNvSpPr txBox="1"/>
          <p:nvPr/>
        </p:nvSpPr>
        <p:spPr>
          <a:xfrm>
            <a:off x="9785268" y="363009"/>
            <a:ext cx="2204963" cy="369332"/>
          </a:xfrm>
          <a:prstGeom prst="rect">
            <a:avLst/>
          </a:prstGeom>
          <a:noFill/>
        </p:spPr>
        <p:txBody>
          <a:bodyPr wrap="square" rtlCol="0">
            <a:spAutoFit/>
          </a:bodyPr>
          <a:lstStyle/>
          <a:p>
            <a:pPr algn="r"/>
            <a:r>
              <a:rPr lang="fr-FR" dirty="0">
                <a:solidFill>
                  <a:schemeClr val="bg1"/>
                </a:solidFill>
              </a:rPr>
              <a:t>CAMPAGNES TS/TP</a:t>
            </a:r>
          </a:p>
        </p:txBody>
      </p:sp>
      <p:sp>
        <p:nvSpPr>
          <p:cNvPr id="10" name="Espace réservé du contenu 2"/>
          <p:cNvSpPr txBox="1">
            <a:spLocks/>
          </p:cNvSpPr>
          <p:nvPr/>
        </p:nvSpPr>
        <p:spPr>
          <a:xfrm>
            <a:off x="103424" y="1138677"/>
            <a:ext cx="1354038" cy="34055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rgbClr val="004080"/>
                </a:solidFill>
                <a:ea typeface="ＭＳ Ｐゴシック" pitchFamily="-32" charset="-128"/>
                <a:cs typeface="Calibri" panose="020F0502020204030204" pitchFamily="34" charset="0"/>
                <a:sym typeface="Wingdings" panose="05000000000000000000" pitchFamily="2" charset="2"/>
              </a:rPr>
              <a:t>2015-2017</a:t>
            </a:r>
          </a:p>
        </p:txBody>
      </p:sp>
      <p:sp>
        <p:nvSpPr>
          <p:cNvPr id="15" name="ZoneTexte 14"/>
          <p:cNvSpPr txBox="1"/>
          <p:nvPr/>
        </p:nvSpPr>
        <p:spPr>
          <a:xfrm>
            <a:off x="1452807" y="1016569"/>
            <a:ext cx="1808922" cy="584775"/>
          </a:xfrm>
          <a:prstGeom prst="rect">
            <a:avLst/>
          </a:prstGeom>
          <a:solidFill>
            <a:srgbClr val="0E376A"/>
          </a:solidFill>
        </p:spPr>
        <p:txBody>
          <a:bodyPr wrap="square" rtlCol="0">
            <a:spAutoFit/>
          </a:bodyPr>
          <a:lstStyle/>
          <a:p>
            <a:pPr algn="ctr"/>
            <a:r>
              <a:rPr lang="fr-FR" sz="1600" b="1" u="sng" kern="0" dirty="0">
                <a:solidFill>
                  <a:schemeClr val="bg1"/>
                </a:solidFill>
                <a:cs typeface="Calibri" panose="020F0502020204030204" pitchFamily="34" charset="0"/>
              </a:rPr>
              <a:t>BV Sienne / Soulles /Passevin</a:t>
            </a:r>
          </a:p>
        </p:txBody>
      </p:sp>
      <p:sp>
        <p:nvSpPr>
          <p:cNvPr id="19" name="ZoneTexte 18"/>
          <p:cNvSpPr txBox="1"/>
          <p:nvPr/>
        </p:nvSpPr>
        <p:spPr>
          <a:xfrm>
            <a:off x="1452806" y="2800761"/>
            <a:ext cx="2264680" cy="584775"/>
          </a:xfrm>
          <a:prstGeom prst="rect">
            <a:avLst/>
          </a:prstGeom>
          <a:solidFill>
            <a:srgbClr val="0096BB"/>
          </a:solidFill>
        </p:spPr>
        <p:txBody>
          <a:bodyPr wrap="square" rtlCol="0" anchor="ctr" anchorCtr="0">
            <a:noAutofit/>
          </a:bodyPr>
          <a:lstStyle>
            <a:defPPr>
              <a:defRPr lang="fr-FR"/>
            </a:defPPr>
            <a:lvl1pPr algn="ctr">
              <a:defRPr sz="1600" b="1" kern="0">
                <a:solidFill>
                  <a:schemeClr val="bg1"/>
                </a:solidFill>
                <a:cs typeface="Calibri" panose="020F0502020204030204" pitchFamily="34" charset="0"/>
              </a:defRPr>
            </a:lvl1pPr>
          </a:lstStyle>
          <a:p>
            <a:endParaRPr lang="fr-FR" dirty="0"/>
          </a:p>
          <a:p>
            <a:r>
              <a:rPr lang="fr-FR" u="sng" dirty="0"/>
              <a:t>BV Havre </a:t>
            </a:r>
          </a:p>
          <a:p>
            <a:r>
              <a:rPr lang="fr-FR" u="sng" dirty="0"/>
              <a:t>de la Vanlée</a:t>
            </a:r>
          </a:p>
          <a:p>
            <a:endParaRPr lang="fr-FR" dirty="0"/>
          </a:p>
        </p:txBody>
      </p:sp>
      <p:sp>
        <p:nvSpPr>
          <p:cNvPr id="20" name="Espace réservé du contenu 2"/>
          <p:cNvSpPr txBox="1">
            <a:spLocks/>
          </p:cNvSpPr>
          <p:nvPr/>
        </p:nvSpPr>
        <p:spPr>
          <a:xfrm>
            <a:off x="5990" y="2810413"/>
            <a:ext cx="1417633" cy="34055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rgbClr val="0096BB"/>
                </a:solidFill>
                <a:ea typeface="ＭＳ Ｐゴシック" pitchFamily="-32" charset="-128"/>
                <a:cs typeface="Calibri" panose="020F0502020204030204" pitchFamily="34" charset="0"/>
                <a:sym typeface="Wingdings" panose="05000000000000000000" pitchFamily="2" charset="2"/>
              </a:rPr>
              <a:t>2020-2021</a:t>
            </a:r>
          </a:p>
        </p:txBody>
      </p:sp>
      <p:cxnSp>
        <p:nvCxnSpPr>
          <p:cNvPr id="22" name="Connecteur droit avec flèche 21"/>
          <p:cNvCxnSpPr>
            <a:cxnSpLocks/>
          </p:cNvCxnSpPr>
          <p:nvPr/>
        </p:nvCxnSpPr>
        <p:spPr>
          <a:xfrm flipH="1">
            <a:off x="677177" y="1004081"/>
            <a:ext cx="110763" cy="5402477"/>
          </a:xfrm>
          <a:prstGeom prst="straightConnector1">
            <a:avLst/>
          </a:prstGeom>
          <a:ln w="69850">
            <a:solidFill>
              <a:schemeClr val="bg1">
                <a:lumMod val="85000"/>
                <a:alpha val="48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452807" y="3518042"/>
            <a:ext cx="2264680" cy="584775"/>
          </a:xfrm>
          <a:prstGeom prst="rect">
            <a:avLst/>
          </a:prstGeom>
          <a:solidFill>
            <a:srgbClr val="99CC00"/>
          </a:solidFill>
        </p:spPr>
        <p:txBody>
          <a:bodyPr wrap="square" rtlCol="0">
            <a:spAutoFit/>
          </a:bodyPr>
          <a:lstStyle>
            <a:defPPr>
              <a:defRPr lang="fr-FR"/>
            </a:defPPr>
            <a:lvl1pPr algn="ctr">
              <a:defRPr sz="1600" b="1" kern="0">
                <a:solidFill>
                  <a:schemeClr val="bg1"/>
                </a:solidFill>
                <a:cs typeface="Calibri" panose="020F0502020204030204" pitchFamily="34" charset="0"/>
              </a:defRPr>
            </a:lvl1pPr>
          </a:lstStyle>
          <a:p>
            <a:r>
              <a:rPr lang="fr-FR" dirty="0"/>
              <a:t>Biale / </a:t>
            </a:r>
            <a:r>
              <a:rPr lang="fr-FR" u="sng" dirty="0"/>
              <a:t>But </a:t>
            </a:r>
            <a:r>
              <a:rPr lang="fr-FR" dirty="0"/>
              <a:t>/ Petit Douet / Lude</a:t>
            </a:r>
          </a:p>
        </p:txBody>
      </p:sp>
      <p:sp>
        <p:nvSpPr>
          <p:cNvPr id="25" name="Espace réservé du contenu 2"/>
          <p:cNvSpPr txBox="1">
            <a:spLocks/>
          </p:cNvSpPr>
          <p:nvPr/>
        </p:nvSpPr>
        <p:spPr>
          <a:xfrm>
            <a:off x="250100" y="3640150"/>
            <a:ext cx="959515" cy="34055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rgbClr val="99CC00"/>
                </a:solidFill>
                <a:ea typeface="ＭＳ Ｐゴシック" pitchFamily="-32" charset="-128"/>
                <a:cs typeface="Calibri" panose="020F0502020204030204" pitchFamily="34" charset="0"/>
                <a:sym typeface="Wingdings" panose="05000000000000000000" pitchFamily="2" charset="2"/>
              </a:rPr>
              <a:t>2022</a:t>
            </a:r>
          </a:p>
        </p:txBody>
      </p:sp>
      <p:sp>
        <p:nvSpPr>
          <p:cNvPr id="16" name="ZoneTexte 15"/>
          <p:cNvSpPr txBox="1"/>
          <p:nvPr/>
        </p:nvSpPr>
        <p:spPr>
          <a:xfrm>
            <a:off x="1452806" y="1852437"/>
            <a:ext cx="2264679" cy="584775"/>
          </a:xfrm>
          <a:prstGeom prst="rect">
            <a:avLst/>
          </a:prstGeom>
          <a:solidFill>
            <a:srgbClr val="004080"/>
          </a:solidFill>
        </p:spPr>
        <p:txBody>
          <a:bodyPr wrap="square" rtlCol="0">
            <a:spAutoFit/>
          </a:bodyPr>
          <a:lstStyle>
            <a:defPPr>
              <a:defRPr lang="fr-FR"/>
            </a:defPPr>
            <a:lvl1pPr algn="ctr">
              <a:defRPr sz="1600" b="1" kern="0">
                <a:solidFill>
                  <a:schemeClr val="bg1"/>
                </a:solidFill>
                <a:cs typeface="Calibri" panose="020F0502020204030204" pitchFamily="34" charset="0"/>
              </a:defRPr>
            </a:lvl1pPr>
          </a:lstStyle>
          <a:p>
            <a:r>
              <a:rPr lang="fr-FR" u="sng" dirty="0"/>
              <a:t>BV Havres de Lessay et de Geffosses</a:t>
            </a:r>
          </a:p>
        </p:txBody>
      </p:sp>
      <p:sp>
        <p:nvSpPr>
          <p:cNvPr id="17" name="Espace réservé du contenu 2"/>
          <p:cNvSpPr txBox="1">
            <a:spLocks/>
          </p:cNvSpPr>
          <p:nvPr/>
        </p:nvSpPr>
        <p:spPr>
          <a:xfrm>
            <a:off x="-3584" y="1974545"/>
            <a:ext cx="1524625" cy="34055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rgbClr val="1B4D79"/>
                </a:solidFill>
                <a:ea typeface="ＭＳ Ｐゴシック" pitchFamily="-32" charset="-128"/>
                <a:cs typeface="Calibri" panose="020F0502020204030204" pitchFamily="34" charset="0"/>
                <a:sym typeface="Wingdings" panose="05000000000000000000" pitchFamily="2" charset="2"/>
              </a:rPr>
              <a:t>2018-2019</a:t>
            </a:r>
          </a:p>
        </p:txBody>
      </p:sp>
      <p:pic>
        <p:nvPicPr>
          <p:cNvPr id="33" name="Imag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0272" y="1004081"/>
            <a:ext cx="567227" cy="563973"/>
          </a:xfrm>
          <a:prstGeom prst="rect">
            <a:avLst/>
          </a:prstGeom>
        </p:spPr>
      </p:pic>
      <p:sp>
        <p:nvSpPr>
          <p:cNvPr id="34" name="Text Box 8289"/>
          <p:cNvSpPr txBox="1">
            <a:spLocks noChangeArrowheads="1"/>
          </p:cNvSpPr>
          <p:nvPr/>
        </p:nvSpPr>
        <p:spPr bwMode="auto">
          <a:xfrm>
            <a:off x="3893399" y="975401"/>
            <a:ext cx="768075"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80467" tIns="40234" rIns="80467" bIns="40234" anchor="t" anchorCtr="0" upright="1">
            <a:noAutofit/>
          </a:bodyPr>
          <a:lstStyle/>
          <a:p>
            <a:pPr algn="ctr">
              <a:lnSpc>
                <a:spcPct val="120000"/>
              </a:lnSpc>
              <a:spcAft>
                <a:spcPts val="0"/>
              </a:spcAft>
            </a:pPr>
            <a:r>
              <a:rPr lang="fr-FR" sz="900" b="1" dirty="0">
                <a:solidFill>
                  <a:schemeClr val="tx1">
                    <a:lumMod val="75000"/>
                    <a:lumOff val="25000"/>
                  </a:schemeClr>
                </a:solidFill>
                <a:effectLst/>
                <a:latin typeface="Arial"/>
                <a:ea typeface="Times New Roman"/>
                <a:cs typeface="Arial"/>
              </a:rPr>
              <a:t>Syndicat Mixte de la Soulles</a:t>
            </a:r>
            <a:endParaRPr lang="fr-FR" sz="1050" dirty="0">
              <a:solidFill>
                <a:schemeClr val="tx1">
                  <a:lumMod val="75000"/>
                  <a:lumOff val="25000"/>
                </a:schemeClr>
              </a:solidFill>
              <a:effectLst/>
              <a:latin typeface="Arial"/>
              <a:ea typeface="Times New Roman"/>
              <a:cs typeface="Times New Roman"/>
            </a:endParaRPr>
          </a:p>
        </p:txBody>
      </p:sp>
      <p:pic>
        <p:nvPicPr>
          <p:cNvPr id="3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9837" y="965014"/>
            <a:ext cx="440488" cy="665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Image 36"/>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8811" y="1109296"/>
            <a:ext cx="634930" cy="343033"/>
          </a:xfrm>
          <a:prstGeom prst="rect">
            <a:avLst/>
          </a:prstGeom>
          <a:noFill/>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3445" y="1074894"/>
            <a:ext cx="765288" cy="445466"/>
          </a:xfrm>
          <a:prstGeom prst="rect">
            <a:avLst/>
          </a:prstGeom>
        </p:spPr>
      </p:pic>
      <p:pic>
        <p:nvPicPr>
          <p:cNvPr id="39" name="Picture 2"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550" y="2631959"/>
            <a:ext cx="1038763" cy="55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9"/>
          <p:cNvPicPr/>
          <p:nvPr/>
        </p:nvPicPr>
        <p:blipFill>
          <a:blip r:embed="rId8" cstate="print">
            <a:extLst>
              <a:ext uri="{28A0092B-C50C-407E-A947-70E740481C1C}">
                <a14:useLocalDpi xmlns:a14="http://schemas.microsoft.com/office/drawing/2010/main" val="0"/>
              </a:ext>
            </a:extLst>
          </a:blip>
          <a:stretch>
            <a:fillRect/>
          </a:stretch>
        </p:blipFill>
        <p:spPr>
          <a:xfrm>
            <a:off x="5099350" y="3466014"/>
            <a:ext cx="613971" cy="562250"/>
          </a:xfrm>
          <a:prstGeom prst="rect">
            <a:avLst/>
          </a:prstGeom>
        </p:spPr>
      </p:pic>
      <p:pic>
        <p:nvPicPr>
          <p:cNvPr id="41" name="Picture 2"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3718" y="3516670"/>
            <a:ext cx="1061389" cy="56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0DB18C78-A80C-0129-0591-BF8DEDFDDD8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876413" y="4215201"/>
            <a:ext cx="727160" cy="792289"/>
          </a:xfrm>
          <a:prstGeom prst="rect">
            <a:avLst/>
          </a:prstGeom>
          <a:solidFill>
            <a:schemeClr val="bg1"/>
          </a:solidFill>
        </p:spPr>
      </p:pic>
      <p:sp>
        <p:nvSpPr>
          <p:cNvPr id="9" name="ZoneTexte 8">
            <a:extLst>
              <a:ext uri="{FF2B5EF4-FFF2-40B4-BE49-F238E27FC236}">
                <a16:creationId xmlns:a16="http://schemas.microsoft.com/office/drawing/2014/main" id="{E38F2E36-E84C-9DB8-5BF4-AD899772A0F5}"/>
              </a:ext>
            </a:extLst>
          </p:cNvPr>
          <p:cNvSpPr txBox="1"/>
          <p:nvPr/>
        </p:nvSpPr>
        <p:spPr>
          <a:xfrm>
            <a:off x="1452806" y="4252461"/>
            <a:ext cx="2264681" cy="584775"/>
          </a:xfrm>
          <a:prstGeom prst="rect">
            <a:avLst/>
          </a:prstGeom>
          <a:solidFill>
            <a:schemeClr val="accent6">
              <a:lumMod val="60000"/>
              <a:lumOff val="40000"/>
            </a:schemeClr>
          </a:solidFill>
        </p:spPr>
        <p:txBody>
          <a:bodyPr wrap="square" rtlCol="0">
            <a:spAutoFit/>
          </a:bodyPr>
          <a:lstStyle>
            <a:defPPr>
              <a:defRPr lang="fr-FR"/>
            </a:defPPr>
            <a:lvl1pPr algn="ctr">
              <a:defRPr sz="1600" b="1" kern="0">
                <a:solidFill>
                  <a:schemeClr val="bg1"/>
                </a:solidFill>
                <a:cs typeface="Calibri" panose="020F0502020204030204" pitchFamily="34" charset="0"/>
              </a:defRPr>
            </a:lvl1pPr>
          </a:lstStyle>
          <a:p>
            <a:r>
              <a:rPr lang="fr-FR" dirty="0"/>
              <a:t>Claire Douves, Chantereine et Lerre</a:t>
            </a:r>
          </a:p>
        </p:txBody>
      </p:sp>
      <p:sp>
        <p:nvSpPr>
          <p:cNvPr id="12" name="Espace réservé du contenu 2">
            <a:extLst>
              <a:ext uri="{FF2B5EF4-FFF2-40B4-BE49-F238E27FC236}">
                <a16:creationId xmlns:a16="http://schemas.microsoft.com/office/drawing/2014/main" id="{FF936743-184E-49AF-241D-86330FA72328}"/>
              </a:ext>
            </a:extLst>
          </p:cNvPr>
          <p:cNvSpPr txBox="1">
            <a:spLocks/>
          </p:cNvSpPr>
          <p:nvPr/>
        </p:nvSpPr>
        <p:spPr>
          <a:xfrm>
            <a:off x="-18153" y="4473495"/>
            <a:ext cx="1417633" cy="34055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chemeClr val="accent6">
                    <a:lumMod val="75000"/>
                  </a:schemeClr>
                </a:solidFill>
                <a:ea typeface="ＭＳ Ｐゴシック" pitchFamily="-32" charset="-128"/>
                <a:cs typeface="Calibri" panose="020F0502020204030204" pitchFamily="34" charset="0"/>
                <a:sym typeface="Wingdings" panose="05000000000000000000" pitchFamily="2" charset="2"/>
              </a:rPr>
              <a:t>2023-2024</a:t>
            </a:r>
          </a:p>
        </p:txBody>
      </p:sp>
      <p:sp>
        <p:nvSpPr>
          <p:cNvPr id="13" name="Espace réservé du contenu 2">
            <a:extLst>
              <a:ext uri="{FF2B5EF4-FFF2-40B4-BE49-F238E27FC236}">
                <a16:creationId xmlns:a16="http://schemas.microsoft.com/office/drawing/2014/main" id="{58992AC9-5D60-70E0-A5C3-46DC9CE1E7C6}"/>
              </a:ext>
            </a:extLst>
          </p:cNvPr>
          <p:cNvSpPr txBox="1">
            <a:spLocks/>
          </p:cNvSpPr>
          <p:nvPr/>
        </p:nvSpPr>
        <p:spPr>
          <a:xfrm>
            <a:off x="210905" y="5441126"/>
            <a:ext cx="959515" cy="340559"/>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ctr">
              <a:buNone/>
            </a:pPr>
            <a:r>
              <a:rPr lang="fr-FR" sz="1800" kern="0" dirty="0">
                <a:solidFill>
                  <a:srgbClr val="7030A0"/>
                </a:solidFill>
                <a:ea typeface="ＭＳ Ｐゴシック" pitchFamily="-32" charset="-128"/>
                <a:cs typeface="Calibri" panose="020F0502020204030204" pitchFamily="34" charset="0"/>
                <a:sym typeface="Wingdings" panose="05000000000000000000" pitchFamily="2" charset="2"/>
              </a:rPr>
              <a:t>2025</a:t>
            </a:r>
          </a:p>
        </p:txBody>
      </p:sp>
      <p:sp>
        <p:nvSpPr>
          <p:cNvPr id="14" name="ZoneTexte 13">
            <a:extLst>
              <a:ext uri="{FF2B5EF4-FFF2-40B4-BE49-F238E27FC236}">
                <a16:creationId xmlns:a16="http://schemas.microsoft.com/office/drawing/2014/main" id="{ADB8769D-5A1F-6598-6727-42B9D2AC1C54}"/>
              </a:ext>
            </a:extLst>
          </p:cNvPr>
          <p:cNvSpPr txBox="1"/>
          <p:nvPr/>
        </p:nvSpPr>
        <p:spPr>
          <a:xfrm>
            <a:off x="1452807" y="5195907"/>
            <a:ext cx="2264680" cy="584775"/>
          </a:xfrm>
          <a:prstGeom prst="rect">
            <a:avLst/>
          </a:prstGeom>
          <a:solidFill>
            <a:srgbClr val="EAD5FF"/>
          </a:solidFill>
        </p:spPr>
        <p:txBody>
          <a:bodyPr wrap="square" rtlCol="0">
            <a:spAutoFit/>
          </a:bodyPr>
          <a:lstStyle>
            <a:defPPr>
              <a:defRPr lang="fr-FR"/>
            </a:defPPr>
            <a:lvl1pPr algn="ctr">
              <a:defRPr sz="1600" b="1" kern="0">
                <a:solidFill>
                  <a:schemeClr val="bg1"/>
                </a:solidFill>
                <a:cs typeface="Calibri" panose="020F0502020204030204" pitchFamily="34" charset="0"/>
              </a:defRPr>
            </a:lvl1pPr>
          </a:lstStyle>
          <a:p>
            <a:r>
              <a:rPr lang="fr-FR" dirty="0">
                <a:solidFill>
                  <a:srgbClr val="7030A0"/>
                </a:solidFill>
              </a:rPr>
              <a:t>Vallace / Mare Barrée / Dure / Crapeux</a:t>
            </a:r>
          </a:p>
        </p:txBody>
      </p:sp>
      <p:pic>
        <p:nvPicPr>
          <p:cNvPr id="21" name="Image 20">
            <a:extLst>
              <a:ext uri="{FF2B5EF4-FFF2-40B4-BE49-F238E27FC236}">
                <a16:creationId xmlns:a16="http://schemas.microsoft.com/office/drawing/2014/main" id="{F4ACBCFE-A506-706B-6B2C-C7AB31B3C18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116640" y="5218432"/>
            <a:ext cx="613971" cy="562250"/>
          </a:xfrm>
          <a:prstGeom prst="rect">
            <a:avLst/>
          </a:prstGeom>
        </p:spPr>
      </p:pic>
      <p:pic>
        <p:nvPicPr>
          <p:cNvPr id="26" name="Picture 2" descr="image001">
            <a:extLst>
              <a:ext uri="{FF2B5EF4-FFF2-40B4-BE49-F238E27FC236}">
                <a16:creationId xmlns:a16="http://schemas.microsoft.com/office/drawing/2014/main" id="{CF2053C6-2468-6C7D-557F-6AD63603A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541" y="5271312"/>
            <a:ext cx="1111297" cy="5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ZoneTexte 41">
            <a:extLst>
              <a:ext uri="{FF2B5EF4-FFF2-40B4-BE49-F238E27FC236}">
                <a16:creationId xmlns:a16="http://schemas.microsoft.com/office/drawing/2014/main" id="{8A68368A-8B0F-F0B3-30D7-A8F76B42F70B}"/>
              </a:ext>
            </a:extLst>
          </p:cNvPr>
          <p:cNvSpPr txBox="1"/>
          <p:nvPr/>
        </p:nvSpPr>
        <p:spPr>
          <a:xfrm>
            <a:off x="10687986" y="2633040"/>
            <a:ext cx="1302245" cy="246221"/>
          </a:xfrm>
          <a:prstGeom prst="rect">
            <a:avLst/>
          </a:prstGeom>
          <a:solidFill>
            <a:schemeClr val="bg1">
              <a:alpha val="35000"/>
            </a:schemeClr>
          </a:solidFill>
        </p:spPr>
        <p:txBody>
          <a:bodyPr wrap="square" rtlCol="0">
            <a:spAutoFit/>
          </a:bodyPr>
          <a:lstStyle/>
          <a:p>
            <a:r>
              <a:rPr lang="fr-FR" sz="1000" b="1" dirty="0"/>
              <a:t>Exutoire du Lerre</a:t>
            </a:r>
          </a:p>
        </p:txBody>
      </p:sp>
      <p:pic>
        <p:nvPicPr>
          <p:cNvPr id="45" name="Image 44" descr="Une image contenant plein air, eau, plante, fossé&#10;&#10;Le contenu généré par l’IA peut être incorrect.">
            <a:extLst>
              <a:ext uri="{FF2B5EF4-FFF2-40B4-BE49-F238E27FC236}">
                <a16:creationId xmlns:a16="http://schemas.microsoft.com/office/drawing/2014/main" id="{F4139A8E-35A1-F809-B6F4-C46D1E999B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0300" y="3063451"/>
            <a:ext cx="2446756" cy="3249598"/>
          </a:xfrm>
          <a:prstGeom prst="rect">
            <a:avLst/>
          </a:prstGeom>
        </p:spPr>
      </p:pic>
      <p:sp>
        <p:nvSpPr>
          <p:cNvPr id="46" name="ZoneTexte 45">
            <a:extLst>
              <a:ext uri="{FF2B5EF4-FFF2-40B4-BE49-F238E27FC236}">
                <a16:creationId xmlns:a16="http://schemas.microsoft.com/office/drawing/2014/main" id="{194B5CDA-D377-887D-C810-80CBE504D03D}"/>
              </a:ext>
            </a:extLst>
          </p:cNvPr>
          <p:cNvSpPr txBox="1"/>
          <p:nvPr/>
        </p:nvSpPr>
        <p:spPr>
          <a:xfrm>
            <a:off x="7957457" y="5963303"/>
            <a:ext cx="1159650" cy="246221"/>
          </a:xfrm>
          <a:prstGeom prst="rect">
            <a:avLst/>
          </a:prstGeom>
          <a:solidFill>
            <a:schemeClr val="bg1">
              <a:alpha val="35000"/>
            </a:schemeClr>
          </a:solidFill>
        </p:spPr>
        <p:txBody>
          <a:bodyPr wrap="square" rtlCol="0">
            <a:spAutoFit/>
          </a:bodyPr>
          <a:lstStyle/>
          <a:p>
            <a:r>
              <a:rPr lang="fr-FR" sz="1000" b="1" dirty="0"/>
              <a:t>Exutoire du But</a:t>
            </a:r>
          </a:p>
        </p:txBody>
      </p:sp>
      <p:pic>
        <p:nvPicPr>
          <p:cNvPr id="47" name="Image 46" descr="Une image contenant plein air, sol, arbre, herbe&#10;&#10;Le contenu généré par l’IA peut être incorrect.">
            <a:extLst>
              <a:ext uri="{FF2B5EF4-FFF2-40B4-BE49-F238E27FC236}">
                <a16:creationId xmlns:a16="http://schemas.microsoft.com/office/drawing/2014/main" id="{2D794B11-32ED-D7C9-B1EF-FDD3D4C1EF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4546" y="3010471"/>
            <a:ext cx="2478024" cy="3291840"/>
          </a:xfrm>
          <a:prstGeom prst="rect">
            <a:avLst/>
          </a:prstGeom>
        </p:spPr>
      </p:pic>
      <p:sp>
        <p:nvSpPr>
          <p:cNvPr id="48" name="ZoneTexte 47">
            <a:extLst>
              <a:ext uri="{FF2B5EF4-FFF2-40B4-BE49-F238E27FC236}">
                <a16:creationId xmlns:a16="http://schemas.microsoft.com/office/drawing/2014/main" id="{6A7C1238-C522-8CB8-3B40-7FC40F480DDF}"/>
              </a:ext>
            </a:extLst>
          </p:cNvPr>
          <p:cNvSpPr txBox="1"/>
          <p:nvPr/>
        </p:nvSpPr>
        <p:spPr>
          <a:xfrm>
            <a:off x="10192871" y="5992213"/>
            <a:ext cx="1754394" cy="246221"/>
          </a:xfrm>
          <a:prstGeom prst="rect">
            <a:avLst/>
          </a:prstGeom>
          <a:solidFill>
            <a:schemeClr val="bg1">
              <a:alpha val="35000"/>
            </a:schemeClr>
          </a:solidFill>
        </p:spPr>
        <p:txBody>
          <a:bodyPr wrap="square" rtlCol="0">
            <a:spAutoFit/>
          </a:bodyPr>
          <a:lstStyle/>
          <a:p>
            <a:r>
              <a:rPr lang="fr-FR" sz="1000" b="1" dirty="0"/>
              <a:t>Chantereine (Le Chesnay)</a:t>
            </a:r>
          </a:p>
        </p:txBody>
      </p:sp>
      <p:grpSp>
        <p:nvGrpSpPr>
          <p:cNvPr id="50" name="Groupe 49">
            <a:extLst>
              <a:ext uri="{FF2B5EF4-FFF2-40B4-BE49-F238E27FC236}">
                <a16:creationId xmlns:a16="http://schemas.microsoft.com/office/drawing/2014/main" id="{9A7EF964-2C6E-6EE6-011C-0596F96F9324}"/>
              </a:ext>
            </a:extLst>
          </p:cNvPr>
          <p:cNvGrpSpPr/>
          <p:nvPr/>
        </p:nvGrpSpPr>
        <p:grpSpPr>
          <a:xfrm>
            <a:off x="7174635" y="946217"/>
            <a:ext cx="1817457" cy="1978241"/>
            <a:chOff x="9559474" y="3966813"/>
            <a:chExt cx="2552609" cy="2822049"/>
          </a:xfrm>
        </p:grpSpPr>
        <p:pic>
          <p:nvPicPr>
            <p:cNvPr id="51" name="Image 50" descr="Une image contenant texte, capture d’écran, carte&#10;&#10;Description générée automatiquement">
              <a:extLst>
                <a:ext uri="{FF2B5EF4-FFF2-40B4-BE49-F238E27FC236}">
                  <a16:creationId xmlns:a16="http://schemas.microsoft.com/office/drawing/2014/main" id="{EC67D543-464E-94BA-367F-ECD8657676FE}"/>
                </a:ext>
              </a:extLst>
            </p:cNvPr>
            <p:cNvPicPr>
              <a:picLocks noChangeAspect="1"/>
            </p:cNvPicPr>
            <p:nvPr/>
          </p:nvPicPr>
          <p:blipFill>
            <a:blip r:embed="rId12" cstate="print">
              <a:extLst>
                <a:ext uri="{28A0092B-C50C-407E-A947-70E740481C1C}">
                  <a14:useLocalDpi xmlns:a14="http://schemas.microsoft.com/office/drawing/2010/main" val="0"/>
                </a:ext>
              </a:extLst>
            </a:blip>
            <a:srcRect l="7708" t="15303" r="24715"/>
            <a:stretch/>
          </p:blipFill>
          <p:spPr>
            <a:xfrm>
              <a:off x="9559474" y="3966813"/>
              <a:ext cx="2552609" cy="2822049"/>
            </a:xfrm>
            <a:prstGeom prst="rect">
              <a:avLst/>
            </a:prstGeom>
            <a:ln w="28575">
              <a:solidFill>
                <a:schemeClr val="bg1"/>
              </a:solidFill>
            </a:ln>
          </p:spPr>
        </p:pic>
        <p:sp>
          <p:nvSpPr>
            <p:cNvPr id="52" name="Ellipse 51">
              <a:extLst>
                <a:ext uri="{FF2B5EF4-FFF2-40B4-BE49-F238E27FC236}">
                  <a16:creationId xmlns:a16="http://schemas.microsoft.com/office/drawing/2014/main" id="{8F92A725-3944-68F6-B16A-962CCA6BD86C}"/>
                </a:ext>
              </a:extLst>
            </p:cNvPr>
            <p:cNvSpPr/>
            <p:nvPr/>
          </p:nvSpPr>
          <p:spPr>
            <a:xfrm>
              <a:off x="10539301" y="4955808"/>
              <a:ext cx="119641" cy="105012"/>
            </a:xfrm>
            <a:prstGeom prst="ellipse">
              <a:avLst/>
            </a:prstGeom>
            <a:solidFill>
              <a:srgbClr val="FF00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descr="Une image contenant texte, Police, Graphique, logo&#10;&#10;Le contenu généré par l’IA peut être incorrect.">
            <a:extLst>
              <a:ext uri="{FF2B5EF4-FFF2-40B4-BE49-F238E27FC236}">
                <a16:creationId xmlns:a16="http://schemas.microsoft.com/office/drawing/2014/main" id="{AC9CBF03-6C02-B780-34CC-9FAC1DDA00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2306" y="1840764"/>
            <a:ext cx="1348019" cy="644292"/>
          </a:xfrm>
          <a:prstGeom prst="rect">
            <a:avLst/>
          </a:prstGeom>
        </p:spPr>
      </p:pic>
      <p:pic>
        <p:nvPicPr>
          <p:cNvPr id="4" name="Image 3" descr="Une image contenant texte, Police, Graphique, logo&#10;&#10;Le contenu généré par l’IA peut être incorrect.">
            <a:extLst>
              <a:ext uri="{FF2B5EF4-FFF2-40B4-BE49-F238E27FC236}">
                <a16:creationId xmlns:a16="http://schemas.microsoft.com/office/drawing/2014/main" id="{D4033B9E-DBBA-7B55-7381-FA7C4BBE74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0611" y="5218432"/>
            <a:ext cx="1348019" cy="644292"/>
          </a:xfrm>
          <a:prstGeom prst="rect">
            <a:avLst/>
          </a:prstGeom>
        </p:spPr>
      </p:pic>
    </p:spTree>
    <p:extLst>
      <p:ext uri="{BB962C8B-B14F-4D97-AF65-F5344CB8AC3E}">
        <p14:creationId xmlns:p14="http://schemas.microsoft.com/office/powerpoint/2010/main" val="1963205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11D29-D0BE-E841-3A23-1F0A7FB677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E95391-DC77-0ECA-32A6-7A95F991E76F}"/>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a:extLst>
              <a:ext uri="{FF2B5EF4-FFF2-40B4-BE49-F238E27FC236}">
                <a16:creationId xmlns:a16="http://schemas.microsoft.com/office/drawing/2014/main" id="{A035EE1A-8A45-CE75-CF8F-B15AB3390AC6}"/>
              </a:ext>
            </a:extLst>
          </p:cNvPr>
          <p:cNvSpPr txBox="1"/>
          <p:nvPr/>
        </p:nvSpPr>
        <p:spPr>
          <a:xfrm>
            <a:off x="9372783" y="210882"/>
            <a:ext cx="2607891" cy="646331"/>
          </a:xfrm>
          <a:prstGeom prst="rect">
            <a:avLst/>
          </a:prstGeom>
          <a:noFill/>
        </p:spPr>
        <p:txBody>
          <a:bodyPr wrap="square" rtlCol="0">
            <a:spAutoFit/>
          </a:bodyPr>
          <a:lstStyle/>
          <a:p>
            <a:pPr algn="r"/>
            <a:r>
              <a:rPr lang="fr-FR" dirty="0">
                <a:solidFill>
                  <a:schemeClr val="bg1"/>
                </a:solidFill>
              </a:rPr>
              <a:t>CAMPAGNES TS/TP</a:t>
            </a:r>
          </a:p>
          <a:p>
            <a:pPr algn="r"/>
            <a:r>
              <a:rPr lang="fr-FR" dirty="0">
                <a:solidFill>
                  <a:schemeClr val="bg1"/>
                </a:solidFill>
              </a:rPr>
              <a:t>Exemple de la DURE</a:t>
            </a:r>
          </a:p>
        </p:txBody>
      </p:sp>
      <p:pic>
        <p:nvPicPr>
          <p:cNvPr id="71" name="Image 70">
            <a:extLst>
              <a:ext uri="{FF2B5EF4-FFF2-40B4-BE49-F238E27FC236}">
                <a16:creationId xmlns:a16="http://schemas.microsoft.com/office/drawing/2014/main" id="{67F42C09-2FE2-C3E6-0F5A-169EF1D57FC5}"/>
              </a:ext>
            </a:extLst>
          </p:cNvPr>
          <p:cNvPicPr>
            <a:picLocks noChangeAspect="1"/>
          </p:cNvPicPr>
          <p:nvPr/>
        </p:nvPicPr>
        <p:blipFill>
          <a:blip r:embed="rId2"/>
          <a:srcRect r="2370" b="2877"/>
          <a:stretch>
            <a:fillRect/>
          </a:stretch>
        </p:blipFill>
        <p:spPr>
          <a:xfrm>
            <a:off x="121993" y="1323449"/>
            <a:ext cx="3899640" cy="2992348"/>
          </a:xfrm>
          <a:prstGeom prst="rect">
            <a:avLst/>
          </a:prstGeom>
        </p:spPr>
      </p:pic>
      <p:sp>
        <p:nvSpPr>
          <p:cNvPr id="74" name="Rectangle 73">
            <a:extLst>
              <a:ext uri="{FF2B5EF4-FFF2-40B4-BE49-F238E27FC236}">
                <a16:creationId xmlns:a16="http://schemas.microsoft.com/office/drawing/2014/main" id="{6940932D-5791-7F69-A71D-A7AE01226742}"/>
              </a:ext>
            </a:extLst>
          </p:cNvPr>
          <p:cNvSpPr/>
          <p:nvPr/>
        </p:nvSpPr>
        <p:spPr>
          <a:xfrm>
            <a:off x="57578" y="4378223"/>
            <a:ext cx="9103668" cy="997408"/>
          </a:xfrm>
          <a:prstGeom prst="rect">
            <a:avLst/>
          </a:prstGeom>
          <a:solidFill>
            <a:schemeClr val="bg1"/>
          </a:solidFill>
        </p:spPr>
        <p:txBody>
          <a:bodyPr vert="horz" lIns="91440" tIns="45720" rIns="91440" bIns="45720" rtlCol="0">
            <a:noAutofit/>
          </a:body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lang="fr-FR" b="1" u="sng" kern="0" dirty="0">
                <a:solidFill>
                  <a:srgbClr val="0E376A"/>
                </a:solidFill>
                <a:latin typeface="Brandon Text Regular"/>
              </a:rPr>
              <a:t>Observations : </a:t>
            </a:r>
            <a:endParaRPr kumimoji="0" lang="fr-FR" sz="1800" b="1" i="0" u="none" strike="noStrike" kern="0" cap="none" spc="0" normalizeH="0" baseline="0" noProof="0" dirty="0">
              <a:ln>
                <a:noFill/>
              </a:ln>
              <a:solidFill>
                <a:srgbClr val="0E376A"/>
              </a:solidFill>
              <a:effectLst/>
              <a:uLnTx/>
              <a:uFillTx/>
              <a:latin typeface="Brandon Text Regular"/>
              <a:ea typeface="+mn-ea"/>
              <a:cs typeface="+mn-cs"/>
            </a:endParaRPr>
          </a:p>
          <a:p>
            <a:pPr marL="285750" indent="-285750" eaLnBrk="0" fontAlgn="base" hangingPunct="0">
              <a:spcBef>
                <a:spcPct val="20000"/>
              </a:spcBef>
              <a:spcAft>
                <a:spcPct val="0"/>
              </a:spcAft>
              <a:buClr>
                <a:schemeClr val="accent1">
                  <a:lumMod val="50000"/>
                </a:schemeClr>
              </a:buClr>
              <a:buFont typeface="Arial" panose="020B0604020202020204" pitchFamily="34" charset="0"/>
              <a:buChar char="•"/>
              <a:defRPr/>
            </a:pPr>
            <a:r>
              <a:rPr lang="fr-FR" b="1" kern="0" dirty="0">
                <a:solidFill>
                  <a:srgbClr val="0E376A"/>
                </a:solidFill>
                <a:latin typeface="Brandon Text Regular"/>
              </a:rPr>
              <a:t>Temps sec : </a:t>
            </a:r>
            <a:r>
              <a:rPr lang="fr-FR" kern="0" dirty="0">
                <a:solidFill>
                  <a:srgbClr val="0E376A"/>
                </a:solidFill>
                <a:latin typeface="Brandon Text Regular"/>
                <a:sym typeface="Wingdings" panose="05000000000000000000" pitchFamily="2" charset="2"/>
              </a:rPr>
              <a:t>contamination dès l’amont (origine agricole suspectée) + écoulement sud du havre de Surville (n°8) (ANC non conforme suspecté)</a:t>
            </a:r>
          </a:p>
          <a:p>
            <a:pPr eaLnBrk="0" fontAlgn="base" hangingPunct="0">
              <a:spcBef>
                <a:spcPct val="20000"/>
              </a:spcBef>
              <a:spcAft>
                <a:spcPct val="0"/>
              </a:spcAft>
              <a:buClr>
                <a:schemeClr val="accent1">
                  <a:lumMod val="50000"/>
                </a:schemeClr>
              </a:buClr>
              <a:defRPr/>
            </a:pPr>
            <a:endParaRPr lang="fr-FR" sz="1000" b="1" kern="0" dirty="0">
              <a:solidFill>
                <a:srgbClr val="0E376A"/>
              </a:solidFill>
              <a:latin typeface="Brandon Text Regular"/>
            </a:endParaRPr>
          </a:p>
        </p:txBody>
      </p:sp>
      <p:sp>
        <p:nvSpPr>
          <p:cNvPr id="76" name="Espace réservé du contenu 2">
            <a:extLst>
              <a:ext uri="{FF2B5EF4-FFF2-40B4-BE49-F238E27FC236}">
                <a16:creationId xmlns:a16="http://schemas.microsoft.com/office/drawing/2014/main" id="{53EFB0DE-267F-62DC-598E-8005169C71CC}"/>
              </a:ext>
            </a:extLst>
          </p:cNvPr>
          <p:cNvSpPr txBox="1">
            <a:spLocks/>
          </p:cNvSpPr>
          <p:nvPr/>
        </p:nvSpPr>
        <p:spPr>
          <a:xfrm>
            <a:off x="121993" y="981455"/>
            <a:ext cx="3882168" cy="289256"/>
          </a:xfrm>
          <a:prstGeom prst="rect">
            <a:avLst/>
          </a:prstGeom>
          <a:solidFill>
            <a:srgbClr val="0E376A"/>
          </a:solid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sz="1600" b="1" i="0" u="none" strike="noStrike" kern="0" cap="none" spc="0" normalizeH="0" baseline="0" noProof="0" dirty="0">
                <a:ln>
                  <a:noFill/>
                </a:ln>
                <a:solidFill>
                  <a:prstClr val="white"/>
                </a:solidFill>
                <a:effectLst/>
                <a:uLnTx/>
                <a:uFillTx/>
                <a:latin typeface="Brandon Text Regular"/>
                <a:ea typeface="+mn-ea"/>
                <a:cs typeface="+mn-cs"/>
              </a:rPr>
              <a:t>Temps sec – </a:t>
            </a:r>
            <a:r>
              <a:rPr lang="fr-FR" sz="1600" kern="0" dirty="0">
                <a:solidFill>
                  <a:prstClr val="white"/>
                </a:solidFill>
                <a:latin typeface="Brandon Text Regular"/>
              </a:rPr>
              <a:t>4</a:t>
            </a:r>
            <a:r>
              <a:rPr kumimoji="0" lang="fr-FR" sz="1600" b="1" i="0" u="none" strike="noStrike" kern="0" cap="none" spc="0" normalizeH="0" baseline="0" noProof="0" dirty="0">
                <a:ln>
                  <a:noFill/>
                </a:ln>
                <a:solidFill>
                  <a:prstClr val="white"/>
                </a:solidFill>
                <a:effectLst/>
                <a:uLnTx/>
                <a:uFillTx/>
                <a:latin typeface="Brandon Text Regular"/>
                <a:ea typeface="+mn-ea"/>
                <a:cs typeface="+mn-cs"/>
              </a:rPr>
              <a:t> </a:t>
            </a:r>
            <a:r>
              <a:rPr lang="fr-FR" sz="1600" kern="0" dirty="0">
                <a:solidFill>
                  <a:prstClr val="white"/>
                </a:solidFill>
                <a:latin typeface="Brandon Text Regular"/>
              </a:rPr>
              <a:t>août 2025</a:t>
            </a:r>
            <a:r>
              <a:rPr kumimoji="0" lang="fr-FR" sz="1600" b="1" i="0" u="none" strike="noStrike" kern="0" cap="none" spc="0" normalizeH="0" baseline="0" noProof="0" dirty="0">
                <a:ln>
                  <a:noFill/>
                </a:ln>
                <a:solidFill>
                  <a:prstClr val="white"/>
                </a:solidFill>
                <a:effectLst/>
                <a:uLnTx/>
                <a:uFillTx/>
                <a:latin typeface="Brandon Text Regular"/>
                <a:ea typeface="+mn-ea"/>
                <a:cs typeface="+mn-cs"/>
              </a:rPr>
              <a:t> </a:t>
            </a:r>
            <a:endParaRPr kumimoji="0" lang="fr-FR" sz="1400" b="1" i="0" u="none" strike="noStrike" kern="0" cap="none" spc="0" normalizeH="0" baseline="0" noProof="0" dirty="0">
              <a:ln>
                <a:noFill/>
              </a:ln>
              <a:solidFill>
                <a:prstClr val="white"/>
              </a:solidFill>
              <a:effectLst/>
              <a:uLnTx/>
              <a:uFillTx/>
              <a:latin typeface="Brandon Text Regular"/>
              <a:ea typeface="+mn-ea"/>
              <a:cs typeface="+mn-cs"/>
            </a:endParaRPr>
          </a:p>
        </p:txBody>
      </p:sp>
      <p:sp>
        <p:nvSpPr>
          <p:cNvPr id="79" name="Rectangle 78">
            <a:extLst>
              <a:ext uri="{FF2B5EF4-FFF2-40B4-BE49-F238E27FC236}">
                <a16:creationId xmlns:a16="http://schemas.microsoft.com/office/drawing/2014/main" id="{9C024B2D-9C8D-1643-7F3E-8C10A0AAFAE3}"/>
              </a:ext>
            </a:extLst>
          </p:cNvPr>
          <p:cNvSpPr/>
          <p:nvPr/>
        </p:nvSpPr>
        <p:spPr>
          <a:xfrm>
            <a:off x="979897" y="1344990"/>
            <a:ext cx="891243" cy="232957"/>
          </a:xfrm>
          <a:prstGeom prst="rect">
            <a:avLst/>
          </a:prstGeom>
          <a:solidFill>
            <a:schemeClr val="bg1">
              <a:alpha val="52000"/>
            </a:schemeClr>
          </a:solidFill>
        </p:spPr>
        <p:txBody>
          <a:bodyPr vert="horz" lIns="91440" tIns="45720" rIns="91440" bIns="45720" rtlCol="0">
            <a:noAutofit/>
          </a:bodyPr>
          <a:lstStyle/>
          <a:p>
            <a:pPr marL="0" marR="0" lvl="0" indent="0" algn="ctr"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sz="1100" i="0" strike="noStrike" kern="0" cap="none" spc="0" normalizeH="0" baseline="0" noProof="0" dirty="0">
                <a:ln>
                  <a:noFill/>
                </a:ln>
                <a:effectLst/>
                <a:uLnTx/>
                <a:uFillTx/>
                <a:latin typeface="Brandon Text Regular"/>
                <a:ea typeface="+mn-ea"/>
                <a:cs typeface="+mn-cs"/>
              </a:rPr>
              <a:t>Denneville</a:t>
            </a:r>
          </a:p>
        </p:txBody>
      </p:sp>
      <p:sp>
        <p:nvSpPr>
          <p:cNvPr id="80" name="Rectangle 79">
            <a:extLst>
              <a:ext uri="{FF2B5EF4-FFF2-40B4-BE49-F238E27FC236}">
                <a16:creationId xmlns:a16="http://schemas.microsoft.com/office/drawing/2014/main" id="{4EF10732-6FAA-244D-6DB6-5451544E4609}"/>
              </a:ext>
            </a:extLst>
          </p:cNvPr>
          <p:cNvSpPr/>
          <p:nvPr/>
        </p:nvSpPr>
        <p:spPr>
          <a:xfrm>
            <a:off x="961332" y="2174693"/>
            <a:ext cx="1605234" cy="272583"/>
          </a:xfrm>
          <a:prstGeom prst="rect">
            <a:avLst/>
          </a:prstGeom>
          <a:solidFill>
            <a:schemeClr val="bg1">
              <a:alpha val="52000"/>
            </a:schemeClr>
          </a:solidFill>
        </p:spPr>
        <p:txBody>
          <a:bodyPr vert="horz" lIns="91440" tIns="45720" rIns="91440" bIns="45720" rtlCol="0">
            <a:noAutofit/>
          </a:bodyPr>
          <a:lstStyle/>
          <a:p>
            <a:pPr marL="0" marR="0" lvl="0" indent="0" algn="ctr"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sz="1100" i="0" strike="noStrike" kern="0" cap="none" spc="0" normalizeH="0" baseline="0" noProof="0" dirty="0">
                <a:ln>
                  <a:noFill/>
                </a:ln>
                <a:effectLst/>
                <a:uLnTx/>
                <a:uFillTx/>
                <a:latin typeface="Brandon Text Regular"/>
                <a:ea typeface="+mn-ea"/>
                <a:cs typeface="+mn-cs"/>
              </a:rPr>
              <a:t>St-Remy-des-Landes</a:t>
            </a:r>
          </a:p>
        </p:txBody>
      </p:sp>
      <p:grpSp>
        <p:nvGrpSpPr>
          <p:cNvPr id="82" name="Groupe 81">
            <a:extLst>
              <a:ext uri="{FF2B5EF4-FFF2-40B4-BE49-F238E27FC236}">
                <a16:creationId xmlns:a16="http://schemas.microsoft.com/office/drawing/2014/main" id="{357D00ED-E8A2-B922-7129-7BFE16876017}"/>
              </a:ext>
            </a:extLst>
          </p:cNvPr>
          <p:cNvGrpSpPr>
            <a:grpSpLocks noChangeAspect="1"/>
          </p:cNvGrpSpPr>
          <p:nvPr/>
        </p:nvGrpSpPr>
        <p:grpSpPr>
          <a:xfrm>
            <a:off x="1780526" y="3733131"/>
            <a:ext cx="291287" cy="291287"/>
            <a:chOff x="2031500" y="5472703"/>
            <a:chExt cx="720000" cy="720000"/>
          </a:xfrm>
        </p:grpSpPr>
        <p:sp>
          <p:nvSpPr>
            <p:cNvPr id="83" name="Ellipse 82">
              <a:extLst>
                <a:ext uri="{FF2B5EF4-FFF2-40B4-BE49-F238E27FC236}">
                  <a16:creationId xmlns:a16="http://schemas.microsoft.com/office/drawing/2014/main" id="{09CCA594-FE5A-CA65-AE95-E7C8ABB55ADB}"/>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84" name="Image 83">
              <a:extLst>
                <a:ext uri="{FF2B5EF4-FFF2-40B4-BE49-F238E27FC236}">
                  <a16:creationId xmlns:a16="http://schemas.microsoft.com/office/drawing/2014/main" id="{119824C2-841A-C0C8-F3B0-C5D30FA6C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grpSp>
        <p:nvGrpSpPr>
          <p:cNvPr id="155" name="Groupe 154">
            <a:extLst>
              <a:ext uri="{FF2B5EF4-FFF2-40B4-BE49-F238E27FC236}">
                <a16:creationId xmlns:a16="http://schemas.microsoft.com/office/drawing/2014/main" id="{400DB4DD-10D9-4413-28FD-A6DAAAFE64BB}"/>
              </a:ext>
            </a:extLst>
          </p:cNvPr>
          <p:cNvGrpSpPr/>
          <p:nvPr/>
        </p:nvGrpSpPr>
        <p:grpSpPr>
          <a:xfrm>
            <a:off x="31998" y="989322"/>
            <a:ext cx="12020594" cy="5676846"/>
            <a:chOff x="57578" y="989257"/>
            <a:chExt cx="12020594" cy="5676846"/>
          </a:xfrm>
        </p:grpSpPr>
        <p:pic>
          <p:nvPicPr>
            <p:cNvPr id="72" name="Image 71">
              <a:extLst>
                <a:ext uri="{FF2B5EF4-FFF2-40B4-BE49-F238E27FC236}">
                  <a16:creationId xmlns:a16="http://schemas.microsoft.com/office/drawing/2014/main" id="{2CF53DF7-65C7-9C79-5D85-C05F3165FFF5}"/>
                </a:ext>
              </a:extLst>
            </p:cNvPr>
            <p:cNvPicPr>
              <a:picLocks noChangeAspect="1"/>
            </p:cNvPicPr>
            <p:nvPr/>
          </p:nvPicPr>
          <p:blipFill>
            <a:blip r:embed="rId4"/>
            <a:srcRect t="-70" r="2175" b="4163"/>
            <a:stretch>
              <a:fillRect/>
            </a:stretch>
          </p:blipFill>
          <p:spPr>
            <a:xfrm>
              <a:off x="4127248" y="1325335"/>
              <a:ext cx="3890517" cy="2992348"/>
            </a:xfrm>
            <a:prstGeom prst="rect">
              <a:avLst/>
            </a:prstGeom>
          </p:spPr>
        </p:pic>
        <p:pic>
          <p:nvPicPr>
            <p:cNvPr id="73" name="Image 72">
              <a:extLst>
                <a:ext uri="{FF2B5EF4-FFF2-40B4-BE49-F238E27FC236}">
                  <a16:creationId xmlns:a16="http://schemas.microsoft.com/office/drawing/2014/main" id="{E5A468CE-C1E7-A7A7-02C5-8A9DE052A60C}"/>
                </a:ext>
              </a:extLst>
            </p:cNvPr>
            <p:cNvPicPr>
              <a:picLocks noChangeAspect="1"/>
            </p:cNvPicPr>
            <p:nvPr/>
          </p:nvPicPr>
          <p:blipFill>
            <a:blip r:embed="rId5"/>
            <a:srcRect l="1905" r="849" b="2595"/>
            <a:stretch>
              <a:fillRect/>
            </a:stretch>
          </p:blipFill>
          <p:spPr>
            <a:xfrm>
              <a:off x="8129050" y="1325335"/>
              <a:ext cx="3911015" cy="2985525"/>
            </a:xfrm>
            <a:prstGeom prst="rect">
              <a:avLst/>
            </a:prstGeom>
          </p:spPr>
        </p:pic>
        <p:sp>
          <p:nvSpPr>
            <p:cNvPr id="77" name="Espace réservé du contenu 2">
              <a:extLst>
                <a:ext uri="{FF2B5EF4-FFF2-40B4-BE49-F238E27FC236}">
                  <a16:creationId xmlns:a16="http://schemas.microsoft.com/office/drawing/2014/main" id="{FFDBA016-9F7E-8C05-A384-9ECC1A0915A1}"/>
                </a:ext>
              </a:extLst>
            </p:cNvPr>
            <p:cNvSpPr txBox="1">
              <a:spLocks/>
            </p:cNvSpPr>
            <p:nvPr/>
          </p:nvSpPr>
          <p:spPr>
            <a:xfrm>
              <a:off x="4127248" y="989257"/>
              <a:ext cx="3878714" cy="289256"/>
            </a:xfrm>
            <a:prstGeom prst="rect">
              <a:avLst/>
            </a:prstGeom>
            <a:solidFill>
              <a:srgbClr val="0E376A"/>
            </a:solid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sz="1600" b="1" i="0" u="none" strike="noStrike" kern="0" cap="none" spc="0" normalizeH="0" baseline="0" noProof="0" dirty="0">
                  <a:ln>
                    <a:noFill/>
                  </a:ln>
                  <a:solidFill>
                    <a:prstClr val="white"/>
                  </a:solidFill>
                  <a:effectLst/>
                  <a:uLnTx/>
                  <a:uFillTx/>
                  <a:latin typeface="Brandon Text Regular"/>
                  <a:ea typeface="+mn-ea"/>
                  <a:cs typeface="+mn-cs"/>
                </a:rPr>
                <a:t>Temps pluie été – 28 août 2025</a:t>
              </a:r>
              <a:endParaRPr kumimoji="0" lang="fr-FR" sz="1400" b="1" i="0" u="none" strike="noStrike" kern="0" cap="none" spc="0" normalizeH="0" baseline="0" noProof="0" dirty="0">
                <a:ln>
                  <a:noFill/>
                </a:ln>
                <a:solidFill>
                  <a:prstClr val="white"/>
                </a:solidFill>
                <a:effectLst/>
                <a:uLnTx/>
                <a:uFillTx/>
                <a:latin typeface="Brandon Text Regular"/>
                <a:ea typeface="+mn-ea"/>
                <a:cs typeface="+mn-cs"/>
              </a:endParaRPr>
            </a:p>
          </p:txBody>
        </p:sp>
        <p:sp>
          <p:nvSpPr>
            <p:cNvPr id="78" name="Espace réservé du contenu 2">
              <a:extLst>
                <a:ext uri="{FF2B5EF4-FFF2-40B4-BE49-F238E27FC236}">
                  <a16:creationId xmlns:a16="http://schemas.microsoft.com/office/drawing/2014/main" id="{2950774C-3160-40B3-E061-D83A47E2C8B8}"/>
                </a:ext>
              </a:extLst>
            </p:cNvPr>
            <p:cNvSpPr txBox="1">
              <a:spLocks/>
            </p:cNvSpPr>
            <p:nvPr/>
          </p:nvSpPr>
          <p:spPr>
            <a:xfrm>
              <a:off x="8129049" y="989257"/>
              <a:ext cx="3911015" cy="289256"/>
            </a:xfrm>
            <a:prstGeom prst="rect">
              <a:avLst/>
            </a:prstGeom>
            <a:solidFill>
              <a:srgbClr val="0E376A"/>
            </a:solid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sz="1600" b="1" i="0" u="none" strike="noStrike" kern="0" cap="none" spc="0" normalizeH="0" baseline="0" noProof="0" dirty="0">
                  <a:ln>
                    <a:noFill/>
                  </a:ln>
                  <a:solidFill>
                    <a:prstClr val="white"/>
                  </a:solidFill>
                  <a:effectLst/>
                  <a:uLnTx/>
                  <a:uFillTx/>
                  <a:latin typeface="Brandon Text Regular"/>
                  <a:ea typeface="+mn-ea"/>
                  <a:cs typeface="+mn-cs"/>
                </a:rPr>
                <a:t>Temps pluie hiver – 23 oct. 2025</a:t>
              </a:r>
              <a:endParaRPr kumimoji="0" lang="fr-FR" sz="1400" b="1" i="0" u="none" strike="noStrike" kern="0" cap="none" spc="0" normalizeH="0" baseline="0" noProof="0" dirty="0">
                <a:ln>
                  <a:noFill/>
                </a:ln>
                <a:solidFill>
                  <a:prstClr val="white"/>
                </a:solidFill>
                <a:effectLst/>
                <a:uLnTx/>
                <a:uFillTx/>
                <a:latin typeface="Brandon Text Regular"/>
                <a:ea typeface="+mn-ea"/>
                <a:cs typeface="+mn-cs"/>
              </a:endParaRPr>
            </a:p>
          </p:txBody>
        </p:sp>
        <p:grpSp>
          <p:nvGrpSpPr>
            <p:cNvPr id="85" name="Groupe 84">
              <a:extLst>
                <a:ext uri="{FF2B5EF4-FFF2-40B4-BE49-F238E27FC236}">
                  <a16:creationId xmlns:a16="http://schemas.microsoft.com/office/drawing/2014/main" id="{418B83DF-6366-C766-21F4-6E8A657E1444}"/>
                </a:ext>
              </a:extLst>
            </p:cNvPr>
            <p:cNvGrpSpPr>
              <a:grpSpLocks noChangeAspect="1"/>
            </p:cNvGrpSpPr>
            <p:nvPr/>
          </p:nvGrpSpPr>
          <p:grpSpPr>
            <a:xfrm>
              <a:off x="5417384" y="2938896"/>
              <a:ext cx="291287" cy="291287"/>
              <a:chOff x="2031500" y="5472703"/>
              <a:chExt cx="720000" cy="720000"/>
            </a:xfrm>
          </p:grpSpPr>
          <p:sp>
            <p:nvSpPr>
              <p:cNvPr id="86" name="Ellipse 85">
                <a:extLst>
                  <a:ext uri="{FF2B5EF4-FFF2-40B4-BE49-F238E27FC236}">
                    <a16:creationId xmlns:a16="http://schemas.microsoft.com/office/drawing/2014/main" id="{BEA5AE5C-03D9-8F9B-F218-0F46880E3533}"/>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87" name="Image 86">
                <a:extLst>
                  <a:ext uri="{FF2B5EF4-FFF2-40B4-BE49-F238E27FC236}">
                    <a16:creationId xmlns:a16="http://schemas.microsoft.com/office/drawing/2014/main" id="{91C98A92-9C6D-B55C-6C9A-A03D15331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grpSp>
          <p:nvGrpSpPr>
            <p:cNvPr id="88" name="Groupe 87">
              <a:extLst>
                <a:ext uri="{FF2B5EF4-FFF2-40B4-BE49-F238E27FC236}">
                  <a16:creationId xmlns:a16="http://schemas.microsoft.com/office/drawing/2014/main" id="{401F52BB-5304-C768-68BB-1330758DF35E}"/>
                </a:ext>
              </a:extLst>
            </p:cNvPr>
            <p:cNvGrpSpPr/>
            <p:nvPr/>
          </p:nvGrpSpPr>
          <p:grpSpPr>
            <a:xfrm>
              <a:off x="6268514" y="1384959"/>
              <a:ext cx="291287" cy="292221"/>
              <a:chOff x="2433669" y="2121330"/>
              <a:chExt cx="468000" cy="468000"/>
            </a:xfrm>
          </p:grpSpPr>
          <p:sp>
            <p:nvSpPr>
              <p:cNvPr id="89" name="Ellipse 88">
                <a:extLst>
                  <a:ext uri="{FF2B5EF4-FFF2-40B4-BE49-F238E27FC236}">
                    <a16:creationId xmlns:a16="http://schemas.microsoft.com/office/drawing/2014/main" id="{B641790F-54EE-03EC-DE17-A44DBB4F1221}"/>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90" name="Image 89">
                <a:extLst>
                  <a:ext uri="{FF2B5EF4-FFF2-40B4-BE49-F238E27FC236}">
                    <a16:creationId xmlns:a16="http://schemas.microsoft.com/office/drawing/2014/main" id="{140E28E1-76E6-D5B6-8FA0-E4A0DE7EEB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91" name="Image 90">
                <a:extLst>
                  <a:ext uri="{FF2B5EF4-FFF2-40B4-BE49-F238E27FC236}">
                    <a16:creationId xmlns:a16="http://schemas.microsoft.com/office/drawing/2014/main" id="{6806DB09-7500-C6BC-F467-1971D86C32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grpSp>
          <p:nvGrpSpPr>
            <p:cNvPr id="92" name="Groupe 91">
              <a:extLst>
                <a:ext uri="{FF2B5EF4-FFF2-40B4-BE49-F238E27FC236}">
                  <a16:creationId xmlns:a16="http://schemas.microsoft.com/office/drawing/2014/main" id="{009AB105-B581-466C-7C30-A339DE1D9FB4}"/>
                </a:ext>
              </a:extLst>
            </p:cNvPr>
            <p:cNvGrpSpPr/>
            <p:nvPr/>
          </p:nvGrpSpPr>
          <p:grpSpPr>
            <a:xfrm>
              <a:off x="10238179" y="1327602"/>
              <a:ext cx="534945" cy="292221"/>
              <a:chOff x="10260509" y="2158027"/>
              <a:chExt cx="534945" cy="292221"/>
            </a:xfrm>
          </p:grpSpPr>
          <p:grpSp>
            <p:nvGrpSpPr>
              <p:cNvPr id="93" name="Groupe 92">
                <a:extLst>
                  <a:ext uri="{FF2B5EF4-FFF2-40B4-BE49-F238E27FC236}">
                    <a16:creationId xmlns:a16="http://schemas.microsoft.com/office/drawing/2014/main" id="{3B1FDCF9-6254-E2B7-640D-2BC87EC9CCF6}"/>
                  </a:ext>
                </a:extLst>
              </p:cNvPr>
              <p:cNvGrpSpPr/>
              <p:nvPr/>
            </p:nvGrpSpPr>
            <p:grpSpPr>
              <a:xfrm>
                <a:off x="10260509" y="2158027"/>
                <a:ext cx="291287" cy="292221"/>
                <a:chOff x="2433669" y="2121330"/>
                <a:chExt cx="468000" cy="468000"/>
              </a:xfrm>
            </p:grpSpPr>
            <p:sp>
              <p:nvSpPr>
                <p:cNvPr id="97" name="Ellipse 96">
                  <a:extLst>
                    <a:ext uri="{FF2B5EF4-FFF2-40B4-BE49-F238E27FC236}">
                      <a16:creationId xmlns:a16="http://schemas.microsoft.com/office/drawing/2014/main" id="{8555B79F-46EB-B935-C64E-A457BA05D14A}"/>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98" name="Image 97">
                  <a:extLst>
                    <a:ext uri="{FF2B5EF4-FFF2-40B4-BE49-F238E27FC236}">
                      <a16:creationId xmlns:a16="http://schemas.microsoft.com/office/drawing/2014/main" id="{DF747E11-8212-5F0F-A5A0-D96E61E759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99" name="Image 98">
                  <a:extLst>
                    <a:ext uri="{FF2B5EF4-FFF2-40B4-BE49-F238E27FC236}">
                      <a16:creationId xmlns:a16="http://schemas.microsoft.com/office/drawing/2014/main" id="{B8C06BF8-192D-6641-52B1-445EBF73F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grpSp>
            <p:nvGrpSpPr>
              <p:cNvPr id="94" name="Groupe 93">
                <a:extLst>
                  <a:ext uri="{FF2B5EF4-FFF2-40B4-BE49-F238E27FC236}">
                    <a16:creationId xmlns:a16="http://schemas.microsoft.com/office/drawing/2014/main" id="{7C0F199B-9410-CA24-9328-33F770B95939}"/>
                  </a:ext>
                </a:extLst>
              </p:cNvPr>
              <p:cNvGrpSpPr/>
              <p:nvPr/>
            </p:nvGrpSpPr>
            <p:grpSpPr>
              <a:xfrm>
                <a:off x="10504167" y="2158493"/>
                <a:ext cx="291287" cy="291287"/>
                <a:chOff x="7653277" y="1916665"/>
                <a:chExt cx="468000" cy="468000"/>
              </a:xfrm>
            </p:grpSpPr>
            <p:sp>
              <p:nvSpPr>
                <p:cNvPr id="95" name="Ellipse 94">
                  <a:extLst>
                    <a:ext uri="{FF2B5EF4-FFF2-40B4-BE49-F238E27FC236}">
                      <a16:creationId xmlns:a16="http://schemas.microsoft.com/office/drawing/2014/main" id="{D0270FDD-9A4D-C7CE-5722-762C922100DD}"/>
                    </a:ext>
                  </a:extLst>
                </p:cNvPr>
                <p:cNvSpPr/>
                <p:nvPr/>
              </p:nvSpPr>
              <p:spPr>
                <a:xfrm>
                  <a:off x="7653277" y="1916665"/>
                  <a:ext cx="468000" cy="468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Brandon Text Regular"/>
                    <a:ea typeface="+mn-ea"/>
                    <a:cs typeface="+mn-cs"/>
                  </a:endParaRPr>
                </a:p>
              </p:txBody>
            </p:sp>
            <p:pic>
              <p:nvPicPr>
                <p:cNvPr id="96" name="Image 95">
                  <a:extLst>
                    <a:ext uri="{FF2B5EF4-FFF2-40B4-BE49-F238E27FC236}">
                      <a16:creationId xmlns:a16="http://schemas.microsoft.com/office/drawing/2014/main" id="{5BAAC18F-B4EB-1709-64F8-40F33CE6A0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7727" y="1954080"/>
                  <a:ext cx="352888" cy="393169"/>
                </a:xfrm>
                <a:prstGeom prst="rect">
                  <a:avLst/>
                </a:prstGeom>
              </p:spPr>
            </p:pic>
          </p:grpSp>
        </p:grpSp>
        <p:grpSp>
          <p:nvGrpSpPr>
            <p:cNvPr id="100" name="Groupe 99">
              <a:extLst>
                <a:ext uri="{FF2B5EF4-FFF2-40B4-BE49-F238E27FC236}">
                  <a16:creationId xmlns:a16="http://schemas.microsoft.com/office/drawing/2014/main" id="{97798326-C2A9-B963-8DA6-B8D6D712258E}"/>
                </a:ext>
              </a:extLst>
            </p:cNvPr>
            <p:cNvGrpSpPr/>
            <p:nvPr/>
          </p:nvGrpSpPr>
          <p:grpSpPr>
            <a:xfrm>
              <a:off x="5021424" y="2233624"/>
              <a:ext cx="790622" cy="300111"/>
              <a:chOff x="4986008" y="2204292"/>
              <a:chExt cx="790622" cy="300111"/>
            </a:xfrm>
          </p:grpSpPr>
          <p:grpSp>
            <p:nvGrpSpPr>
              <p:cNvPr id="101" name="Groupe 100">
                <a:extLst>
                  <a:ext uri="{FF2B5EF4-FFF2-40B4-BE49-F238E27FC236}">
                    <a16:creationId xmlns:a16="http://schemas.microsoft.com/office/drawing/2014/main" id="{C3626629-BB52-7C0B-4C15-F3596293F977}"/>
                  </a:ext>
                </a:extLst>
              </p:cNvPr>
              <p:cNvGrpSpPr>
                <a:grpSpLocks noChangeAspect="1"/>
              </p:cNvGrpSpPr>
              <p:nvPr/>
            </p:nvGrpSpPr>
            <p:grpSpPr>
              <a:xfrm>
                <a:off x="4986008" y="2213116"/>
                <a:ext cx="291287" cy="291287"/>
                <a:chOff x="2031500" y="5472703"/>
                <a:chExt cx="720000" cy="720000"/>
              </a:xfrm>
            </p:grpSpPr>
            <p:sp>
              <p:nvSpPr>
                <p:cNvPr id="109" name="Ellipse 108">
                  <a:extLst>
                    <a:ext uri="{FF2B5EF4-FFF2-40B4-BE49-F238E27FC236}">
                      <a16:creationId xmlns:a16="http://schemas.microsoft.com/office/drawing/2014/main" id="{F6251C14-3717-FCF8-F091-EF9D153BBB59}"/>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10" name="Image 109">
                  <a:extLst>
                    <a:ext uri="{FF2B5EF4-FFF2-40B4-BE49-F238E27FC236}">
                      <a16:creationId xmlns:a16="http://schemas.microsoft.com/office/drawing/2014/main" id="{1294B338-823A-51F2-01D6-C18373FB5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grpSp>
            <p:nvGrpSpPr>
              <p:cNvPr id="102" name="Groupe 101">
                <a:extLst>
                  <a:ext uri="{FF2B5EF4-FFF2-40B4-BE49-F238E27FC236}">
                    <a16:creationId xmlns:a16="http://schemas.microsoft.com/office/drawing/2014/main" id="{136820C0-51AB-170E-5E19-E2E73C98D85C}"/>
                  </a:ext>
                </a:extLst>
              </p:cNvPr>
              <p:cNvGrpSpPr/>
              <p:nvPr/>
            </p:nvGrpSpPr>
            <p:grpSpPr>
              <a:xfrm>
                <a:off x="5237266" y="2204292"/>
                <a:ext cx="291287" cy="292221"/>
                <a:chOff x="2433669" y="2121330"/>
                <a:chExt cx="468000" cy="468000"/>
              </a:xfrm>
            </p:grpSpPr>
            <p:sp>
              <p:nvSpPr>
                <p:cNvPr id="106" name="Ellipse 105">
                  <a:extLst>
                    <a:ext uri="{FF2B5EF4-FFF2-40B4-BE49-F238E27FC236}">
                      <a16:creationId xmlns:a16="http://schemas.microsoft.com/office/drawing/2014/main" id="{ED7A9543-12B8-3CC6-2D34-94D8FCDCD4DD}"/>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07" name="Image 106">
                  <a:extLst>
                    <a:ext uri="{FF2B5EF4-FFF2-40B4-BE49-F238E27FC236}">
                      <a16:creationId xmlns:a16="http://schemas.microsoft.com/office/drawing/2014/main" id="{DBD04AC6-7D57-95D8-24AC-16AAF0EFFA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108" name="Image 107">
                  <a:extLst>
                    <a:ext uri="{FF2B5EF4-FFF2-40B4-BE49-F238E27FC236}">
                      <a16:creationId xmlns:a16="http://schemas.microsoft.com/office/drawing/2014/main" id="{9C09C8E1-29C4-4C52-E0A1-94B46FC837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grpSp>
            <p:nvGrpSpPr>
              <p:cNvPr id="103" name="Groupe 102">
                <a:extLst>
                  <a:ext uri="{FF2B5EF4-FFF2-40B4-BE49-F238E27FC236}">
                    <a16:creationId xmlns:a16="http://schemas.microsoft.com/office/drawing/2014/main" id="{F3E33B47-DF69-E70D-08C3-2A55ACF0C83C}"/>
                  </a:ext>
                </a:extLst>
              </p:cNvPr>
              <p:cNvGrpSpPr/>
              <p:nvPr/>
            </p:nvGrpSpPr>
            <p:grpSpPr>
              <a:xfrm>
                <a:off x="5485343" y="2211764"/>
                <a:ext cx="291287" cy="291287"/>
                <a:chOff x="11451669" y="4934781"/>
                <a:chExt cx="403163" cy="403076"/>
              </a:xfrm>
            </p:grpSpPr>
            <p:sp>
              <p:nvSpPr>
                <p:cNvPr id="104" name="Ellipse 103">
                  <a:extLst>
                    <a:ext uri="{FF2B5EF4-FFF2-40B4-BE49-F238E27FC236}">
                      <a16:creationId xmlns:a16="http://schemas.microsoft.com/office/drawing/2014/main" id="{2678C795-2BB3-2E28-4308-B563B352D69F}"/>
                    </a:ext>
                  </a:extLst>
                </p:cNvPr>
                <p:cNvSpPr/>
                <p:nvPr/>
              </p:nvSpPr>
              <p:spPr>
                <a:xfrm>
                  <a:off x="11451669" y="4934781"/>
                  <a:ext cx="403163" cy="4030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Forme libre 36">
                  <a:extLst>
                    <a:ext uri="{FF2B5EF4-FFF2-40B4-BE49-F238E27FC236}">
                      <a16:creationId xmlns:a16="http://schemas.microsoft.com/office/drawing/2014/main" id="{8FA75B9C-617B-D111-0E32-C1B6A8F19620}"/>
                    </a:ext>
                  </a:extLst>
                </p:cNvPr>
                <p:cNvSpPr>
                  <a:spLocks noChangeAspect="1"/>
                </p:cNvSpPr>
                <p:nvPr/>
              </p:nvSpPr>
              <p:spPr>
                <a:xfrm>
                  <a:off x="11505115" y="5007753"/>
                  <a:ext cx="280761" cy="250424"/>
                </a:xfrm>
                <a:custGeom>
                  <a:avLst/>
                  <a:gdLst>
                    <a:gd name="connsiteX0" fmla="*/ 3600450 w 4348162"/>
                    <a:gd name="connsiteY0" fmla="*/ 0 h 3962400"/>
                    <a:gd name="connsiteX1" fmla="*/ 3619500 w 4348162"/>
                    <a:gd name="connsiteY1" fmla="*/ 123825 h 3962400"/>
                    <a:gd name="connsiteX2" fmla="*/ 3643312 w 4348162"/>
                    <a:gd name="connsiteY2" fmla="*/ 285750 h 3962400"/>
                    <a:gd name="connsiteX3" fmla="*/ 3705225 w 4348162"/>
                    <a:gd name="connsiteY3" fmla="*/ 323850 h 3962400"/>
                    <a:gd name="connsiteX4" fmla="*/ 3776662 w 4348162"/>
                    <a:gd name="connsiteY4" fmla="*/ 371475 h 3962400"/>
                    <a:gd name="connsiteX5" fmla="*/ 3843337 w 4348162"/>
                    <a:gd name="connsiteY5" fmla="*/ 414337 h 3962400"/>
                    <a:gd name="connsiteX6" fmla="*/ 3900487 w 4348162"/>
                    <a:gd name="connsiteY6" fmla="*/ 461962 h 3962400"/>
                    <a:gd name="connsiteX7" fmla="*/ 3933825 w 4348162"/>
                    <a:gd name="connsiteY7" fmla="*/ 561975 h 3962400"/>
                    <a:gd name="connsiteX8" fmla="*/ 4067175 w 4348162"/>
                    <a:gd name="connsiteY8" fmla="*/ 633412 h 3962400"/>
                    <a:gd name="connsiteX9" fmla="*/ 4333875 w 4348162"/>
                    <a:gd name="connsiteY9" fmla="*/ 728662 h 3962400"/>
                    <a:gd name="connsiteX10" fmla="*/ 4348162 w 4348162"/>
                    <a:gd name="connsiteY10" fmla="*/ 785812 h 3962400"/>
                    <a:gd name="connsiteX11" fmla="*/ 4338637 w 4348162"/>
                    <a:gd name="connsiteY11" fmla="*/ 833437 h 3962400"/>
                    <a:gd name="connsiteX12" fmla="*/ 4305300 w 4348162"/>
                    <a:gd name="connsiteY12" fmla="*/ 985837 h 3962400"/>
                    <a:gd name="connsiteX13" fmla="*/ 4233862 w 4348162"/>
                    <a:gd name="connsiteY13" fmla="*/ 1095375 h 3962400"/>
                    <a:gd name="connsiteX14" fmla="*/ 4138612 w 4348162"/>
                    <a:gd name="connsiteY14" fmla="*/ 1147762 h 3962400"/>
                    <a:gd name="connsiteX15" fmla="*/ 3910012 w 4348162"/>
                    <a:gd name="connsiteY15" fmla="*/ 1152525 h 3962400"/>
                    <a:gd name="connsiteX16" fmla="*/ 3790950 w 4348162"/>
                    <a:gd name="connsiteY16" fmla="*/ 1166812 h 3962400"/>
                    <a:gd name="connsiteX17" fmla="*/ 3719512 w 4348162"/>
                    <a:gd name="connsiteY17" fmla="*/ 1214437 h 3962400"/>
                    <a:gd name="connsiteX18" fmla="*/ 3662362 w 4348162"/>
                    <a:gd name="connsiteY18" fmla="*/ 1304925 h 3962400"/>
                    <a:gd name="connsiteX19" fmla="*/ 3643312 w 4348162"/>
                    <a:gd name="connsiteY19" fmla="*/ 1433512 h 3962400"/>
                    <a:gd name="connsiteX20" fmla="*/ 3614737 w 4348162"/>
                    <a:gd name="connsiteY20" fmla="*/ 1552575 h 3962400"/>
                    <a:gd name="connsiteX21" fmla="*/ 3529012 w 4348162"/>
                    <a:gd name="connsiteY21" fmla="*/ 1752600 h 3962400"/>
                    <a:gd name="connsiteX22" fmla="*/ 3390900 w 4348162"/>
                    <a:gd name="connsiteY22" fmla="*/ 1990725 h 3962400"/>
                    <a:gd name="connsiteX23" fmla="*/ 3252787 w 4348162"/>
                    <a:gd name="connsiteY23" fmla="*/ 2171700 h 3962400"/>
                    <a:gd name="connsiteX24" fmla="*/ 3071812 w 4348162"/>
                    <a:gd name="connsiteY24" fmla="*/ 2366962 h 3962400"/>
                    <a:gd name="connsiteX25" fmla="*/ 3000375 w 4348162"/>
                    <a:gd name="connsiteY25" fmla="*/ 2481262 h 3962400"/>
                    <a:gd name="connsiteX26" fmla="*/ 2957512 w 4348162"/>
                    <a:gd name="connsiteY26" fmla="*/ 2605087 h 3962400"/>
                    <a:gd name="connsiteX27" fmla="*/ 2947987 w 4348162"/>
                    <a:gd name="connsiteY27" fmla="*/ 2933700 h 3962400"/>
                    <a:gd name="connsiteX28" fmla="*/ 2947987 w 4348162"/>
                    <a:gd name="connsiteY28" fmla="*/ 3652837 h 3962400"/>
                    <a:gd name="connsiteX29" fmla="*/ 2986087 w 4348162"/>
                    <a:gd name="connsiteY29" fmla="*/ 3681412 h 3962400"/>
                    <a:gd name="connsiteX30" fmla="*/ 3062287 w 4348162"/>
                    <a:gd name="connsiteY30" fmla="*/ 3705225 h 3962400"/>
                    <a:gd name="connsiteX31" fmla="*/ 3148012 w 4348162"/>
                    <a:gd name="connsiteY31" fmla="*/ 3724275 h 3962400"/>
                    <a:gd name="connsiteX32" fmla="*/ 3243262 w 4348162"/>
                    <a:gd name="connsiteY32" fmla="*/ 3795712 h 3962400"/>
                    <a:gd name="connsiteX33" fmla="*/ 3262312 w 4348162"/>
                    <a:gd name="connsiteY33" fmla="*/ 3843337 h 3962400"/>
                    <a:gd name="connsiteX34" fmla="*/ 3248025 w 4348162"/>
                    <a:gd name="connsiteY34" fmla="*/ 3900487 h 3962400"/>
                    <a:gd name="connsiteX35" fmla="*/ 3233737 w 4348162"/>
                    <a:gd name="connsiteY35" fmla="*/ 3933825 h 3962400"/>
                    <a:gd name="connsiteX36" fmla="*/ 3181350 w 4348162"/>
                    <a:gd name="connsiteY36" fmla="*/ 3957637 h 3962400"/>
                    <a:gd name="connsiteX37" fmla="*/ 2786062 w 4348162"/>
                    <a:gd name="connsiteY37" fmla="*/ 3957637 h 3962400"/>
                    <a:gd name="connsiteX38" fmla="*/ 2747962 w 4348162"/>
                    <a:gd name="connsiteY38" fmla="*/ 3938587 h 3962400"/>
                    <a:gd name="connsiteX39" fmla="*/ 2714625 w 4348162"/>
                    <a:gd name="connsiteY39" fmla="*/ 3919537 h 3962400"/>
                    <a:gd name="connsiteX40" fmla="*/ 2690812 w 4348162"/>
                    <a:gd name="connsiteY40" fmla="*/ 3871912 h 3962400"/>
                    <a:gd name="connsiteX41" fmla="*/ 2633662 w 4348162"/>
                    <a:gd name="connsiteY41" fmla="*/ 3709987 h 3962400"/>
                    <a:gd name="connsiteX42" fmla="*/ 2576512 w 4348162"/>
                    <a:gd name="connsiteY42" fmla="*/ 3519487 h 3962400"/>
                    <a:gd name="connsiteX43" fmla="*/ 2495550 w 4348162"/>
                    <a:gd name="connsiteY43" fmla="*/ 3257550 h 3962400"/>
                    <a:gd name="connsiteX44" fmla="*/ 2443162 w 4348162"/>
                    <a:gd name="connsiteY44" fmla="*/ 3071812 h 3962400"/>
                    <a:gd name="connsiteX45" fmla="*/ 2395537 w 4348162"/>
                    <a:gd name="connsiteY45" fmla="*/ 2824162 h 3962400"/>
                    <a:gd name="connsiteX46" fmla="*/ 2371725 w 4348162"/>
                    <a:gd name="connsiteY46" fmla="*/ 2547937 h 3962400"/>
                    <a:gd name="connsiteX47" fmla="*/ 2357437 w 4348162"/>
                    <a:gd name="connsiteY47" fmla="*/ 2538412 h 3962400"/>
                    <a:gd name="connsiteX48" fmla="*/ 2314575 w 4348162"/>
                    <a:gd name="connsiteY48" fmla="*/ 2547937 h 3962400"/>
                    <a:gd name="connsiteX49" fmla="*/ 2262187 w 4348162"/>
                    <a:gd name="connsiteY49" fmla="*/ 2552700 h 3962400"/>
                    <a:gd name="connsiteX50" fmla="*/ 2166937 w 4348162"/>
                    <a:gd name="connsiteY50" fmla="*/ 2552700 h 3962400"/>
                    <a:gd name="connsiteX51" fmla="*/ 2071687 w 4348162"/>
                    <a:gd name="connsiteY51" fmla="*/ 2543175 h 3962400"/>
                    <a:gd name="connsiteX52" fmla="*/ 1914525 w 4348162"/>
                    <a:gd name="connsiteY52" fmla="*/ 2509837 h 3962400"/>
                    <a:gd name="connsiteX53" fmla="*/ 1819275 w 4348162"/>
                    <a:gd name="connsiteY53" fmla="*/ 2495550 h 3962400"/>
                    <a:gd name="connsiteX54" fmla="*/ 1700212 w 4348162"/>
                    <a:gd name="connsiteY54" fmla="*/ 2476500 h 3962400"/>
                    <a:gd name="connsiteX55" fmla="*/ 1590675 w 4348162"/>
                    <a:gd name="connsiteY55" fmla="*/ 2481262 h 3962400"/>
                    <a:gd name="connsiteX56" fmla="*/ 1304925 w 4348162"/>
                    <a:gd name="connsiteY56" fmla="*/ 2562225 h 3962400"/>
                    <a:gd name="connsiteX57" fmla="*/ 1276350 w 4348162"/>
                    <a:gd name="connsiteY57" fmla="*/ 2714625 h 3962400"/>
                    <a:gd name="connsiteX58" fmla="*/ 1233487 w 4348162"/>
                    <a:gd name="connsiteY58" fmla="*/ 2847975 h 3962400"/>
                    <a:gd name="connsiteX59" fmla="*/ 1166812 w 4348162"/>
                    <a:gd name="connsiteY59" fmla="*/ 3005137 h 3962400"/>
                    <a:gd name="connsiteX60" fmla="*/ 1114425 w 4348162"/>
                    <a:gd name="connsiteY60" fmla="*/ 3105150 h 3962400"/>
                    <a:gd name="connsiteX61" fmla="*/ 1019175 w 4348162"/>
                    <a:gd name="connsiteY61" fmla="*/ 3228975 h 3962400"/>
                    <a:gd name="connsiteX62" fmla="*/ 919162 w 4348162"/>
                    <a:gd name="connsiteY62" fmla="*/ 3338512 h 3962400"/>
                    <a:gd name="connsiteX63" fmla="*/ 909637 w 4348162"/>
                    <a:gd name="connsiteY63" fmla="*/ 3362325 h 3962400"/>
                    <a:gd name="connsiteX64" fmla="*/ 933450 w 4348162"/>
                    <a:gd name="connsiteY64" fmla="*/ 3438525 h 3962400"/>
                    <a:gd name="connsiteX65" fmla="*/ 962025 w 4348162"/>
                    <a:gd name="connsiteY65" fmla="*/ 3524250 h 3962400"/>
                    <a:gd name="connsiteX66" fmla="*/ 1038225 w 4348162"/>
                    <a:gd name="connsiteY66" fmla="*/ 3681412 h 3962400"/>
                    <a:gd name="connsiteX67" fmla="*/ 1071562 w 4348162"/>
                    <a:gd name="connsiteY67" fmla="*/ 3690937 h 3962400"/>
                    <a:gd name="connsiteX68" fmla="*/ 1157287 w 4348162"/>
                    <a:gd name="connsiteY68" fmla="*/ 3700462 h 3962400"/>
                    <a:gd name="connsiteX69" fmla="*/ 1214437 w 4348162"/>
                    <a:gd name="connsiteY69" fmla="*/ 3719512 h 3962400"/>
                    <a:gd name="connsiteX70" fmla="*/ 1276350 w 4348162"/>
                    <a:gd name="connsiteY70" fmla="*/ 3752850 h 3962400"/>
                    <a:gd name="connsiteX71" fmla="*/ 1323975 w 4348162"/>
                    <a:gd name="connsiteY71" fmla="*/ 3790950 h 3962400"/>
                    <a:gd name="connsiteX72" fmla="*/ 1343025 w 4348162"/>
                    <a:gd name="connsiteY72" fmla="*/ 3848100 h 3962400"/>
                    <a:gd name="connsiteX73" fmla="*/ 1333500 w 4348162"/>
                    <a:gd name="connsiteY73" fmla="*/ 3900487 h 3962400"/>
                    <a:gd name="connsiteX74" fmla="*/ 1314450 w 4348162"/>
                    <a:gd name="connsiteY74" fmla="*/ 3929062 h 3962400"/>
                    <a:gd name="connsiteX75" fmla="*/ 1262062 w 4348162"/>
                    <a:gd name="connsiteY75" fmla="*/ 3952875 h 3962400"/>
                    <a:gd name="connsiteX76" fmla="*/ 1228725 w 4348162"/>
                    <a:gd name="connsiteY76" fmla="*/ 3962400 h 3962400"/>
                    <a:gd name="connsiteX77" fmla="*/ 823912 w 4348162"/>
                    <a:gd name="connsiteY77" fmla="*/ 3962400 h 3962400"/>
                    <a:gd name="connsiteX78" fmla="*/ 762000 w 4348162"/>
                    <a:gd name="connsiteY78" fmla="*/ 3943350 h 3962400"/>
                    <a:gd name="connsiteX79" fmla="*/ 700087 w 4348162"/>
                    <a:gd name="connsiteY79" fmla="*/ 3895725 h 3962400"/>
                    <a:gd name="connsiteX80" fmla="*/ 623887 w 4348162"/>
                    <a:gd name="connsiteY80" fmla="*/ 3781425 h 3962400"/>
                    <a:gd name="connsiteX81" fmla="*/ 590550 w 4348162"/>
                    <a:gd name="connsiteY81" fmla="*/ 3695700 h 3962400"/>
                    <a:gd name="connsiteX82" fmla="*/ 557212 w 4348162"/>
                    <a:gd name="connsiteY82" fmla="*/ 3619500 h 3962400"/>
                    <a:gd name="connsiteX83" fmla="*/ 523875 w 4348162"/>
                    <a:gd name="connsiteY83" fmla="*/ 3490912 h 3962400"/>
                    <a:gd name="connsiteX84" fmla="*/ 509587 w 4348162"/>
                    <a:gd name="connsiteY84" fmla="*/ 3400425 h 3962400"/>
                    <a:gd name="connsiteX85" fmla="*/ 514350 w 4348162"/>
                    <a:gd name="connsiteY85" fmla="*/ 3267075 h 3962400"/>
                    <a:gd name="connsiteX86" fmla="*/ 514350 w 4348162"/>
                    <a:gd name="connsiteY86" fmla="*/ 3157537 h 3962400"/>
                    <a:gd name="connsiteX87" fmla="*/ 538162 w 4348162"/>
                    <a:gd name="connsiteY87" fmla="*/ 3019425 h 3962400"/>
                    <a:gd name="connsiteX88" fmla="*/ 547687 w 4348162"/>
                    <a:gd name="connsiteY88" fmla="*/ 2895600 h 3962400"/>
                    <a:gd name="connsiteX89" fmla="*/ 519112 w 4348162"/>
                    <a:gd name="connsiteY89" fmla="*/ 2752725 h 3962400"/>
                    <a:gd name="connsiteX90" fmla="*/ 471487 w 4348162"/>
                    <a:gd name="connsiteY90" fmla="*/ 2633662 h 3962400"/>
                    <a:gd name="connsiteX91" fmla="*/ 419100 w 4348162"/>
                    <a:gd name="connsiteY91" fmla="*/ 2514600 h 3962400"/>
                    <a:gd name="connsiteX92" fmla="*/ 385762 w 4348162"/>
                    <a:gd name="connsiteY92" fmla="*/ 2390775 h 3962400"/>
                    <a:gd name="connsiteX93" fmla="*/ 357187 w 4348162"/>
                    <a:gd name="connsiteY93" fmla="*/ 2252662 h 3962400"/>
                    <a:gd name="connsiteX94" fmla="*/ 376237 w 4348162"/>
                    <a:gd name="connsiteY94" fmla="*/ 2062162 h 3962400"/>
                    <a:gd name="connsiteX95" fmla="*/ 395287 w 4348162"/>
                    <a:gd name="connsiteY95" fmla="*/ 1924050 h 3962400"/>
                    <a:gd name="connsiteX96" fmla="*/ 423862 w 4348162"/>
                    <a:gd name="connsiteY96" fmla="*/ 1843087 h 3962400"/>
                    <a:gd name="connsiteX97" fmla="*/ 428625 w 4348162"/>
                    <a:gd name="connsiteY97" fmla="*/ 1766887 h 3962400"/>
                    <a:gd name="connsiteX98" fmla="*/ 366712 w 4348162"/>
                    <a:gd name="connsiteY98" fmla="*/ 1657350 h 3962400"/>
                    <a:gd name="connsiteX99" fmla="*/ 223837 w 4348162"/>
                    <a:gd name="connsiteY99" fmla="*/ 1476375 h 3962400"/>
                    <a:gd name="connsiteX100" fmla="*/ 166687 w 4348162"/>
                    <a:gd name="connsiteY100" fmla="*/ 1338262 h 3962400"/>
                    <a:gd name="connsiteX101" fmla="*/ 90487 w 4348162"/>
                    <a:gd name="connsiteY101" fmla="*/ 1176337 h 3962400"/>
                    <a:gd name="connsiteX102" fmla="*/ 47625 w 4348162"/>
                    <a:gd name="connsiteY102" fmla="*/ 1038225 h 3962400"/>
                    <a:gd name="connsiteX103" fmla="*/ 23812 w 4348162"/>
                    <a:gd name="connsiteY103" fmla="*/ 890587 h 3962400"/>
                    <a:gd name="connsiteX104" fmla="*/ 0 w 4348162"/>
                    <a:gd name="connsiteY104" fmla="*/ 733425 h 3962400"/>
                    <a:gd name="connsiteX105" fmla="*/ 0 w 4348162"/>
                    <a:gd name="connsiteY105" fmla="*/ 595312 h 3962400"/>
                    <a:gd name="connsiteX106" fmla="*/ 19050 w 4348162"/>
                    <a:gd name="connsiteY106" fmla="*/ 442912 h 3962400"/>
                    <a:gd name="connsiteX107" fmla="*/ 38100 w 4348162"/>
                    <a:gd name="connsiteY107" fmla="*/ 471487 h 3962400"/>
                    <a:gd name="connsiteX108" fmla="*/ 38100 w 4348162"/>
                    <a:gd name="connsiteY108" fmla="*/ 538162 h 3962400"/>
                    <a:gd name="connsiteX109" fmla="*/ 76200 w 4348162"/>
                    <a:gd name="connsiteY109" fmla="*/ 647700 h 3962400"/>
                    <a:gd name="connsiteX110" fmla="*/ 123825 w 4348162"/>
                    <a:gd name="connsiteY110" fmla="*/ 785812 h 3962400"/>
                    <a:gd name="connsiteX111" fmla="*/ 214312 w 4348162"/>
                    <a:gd name="connsiteY111" fmla="*/ 976312 h 3962400"/>
                    <a:gd name="connsiteX112" fmla="*/ 300037 w 4348162"/>
                    <a:gd name="connsiteY112" fmla="*/ 1128712 h 3962400"/>
                    <a:gd name="connsiteX113" fmla="*/ 433387 w 4348162"/>
                    <a:gd name="connsiteY113" fmla="*/ 1328737 h 3962400"/>
                    <a:gd name="connsiteX114" fmla="*/ 509587 w 4348162"/>
                    <a:gd name="connsiteY114" fmla="*/ 1438275 h 3962400"/>
                    <a:gd name="connsiteX115" fmla="*/ 571500 w 4348162"/>
                    <a:gd name="connsiteY115" fmla="*/ 1524000 h 3962400"/>
                    <a:gd name="connsiteX116" fmla="*/ 628650 w 4348162"/>
                    <a:gd name="connsiteY116" fmla="*/ 1552575 h 3962400"/>
                    <a:gd name="connsiteX117" fmla="*/ 800100 w 4348162"/>
                    <a:gd name="connsiteY117" fmla="*/ 1562100 h 3962400"/>
                    <a:gd name="connsiteX118" fmla="*/ 1128712 w 4348162"/>
                    <a:gd name="connsiteY118" fmla="*/ 1509712 h 3962400"/>
                    <a:gd name="connsiteX119" fmla="*/ 1609725 w 4348162"/>
                    <a:gd name="connsiteY119" fmla="*/ 1390650 h 3962400"/>
                    <a:gd name="connsiteX120" fmla="*/ 2024062 w 4348162"/>
                    <a:gd name="connsiteY120" fmla="*/ 1247775 h 3962400"/>
                    <a:gd name="connsiteX121" fmla="*/ 2395537 w 4348162"/>
                    <a:gd name="connsiteY121" fmla="*/ 1066800 h 3962400"/>
                    <a:gd name="connsiteX122" fmla="*/ 2719387 w 4348162"/>
                    <a:gd name="connsiteY122" fmla="*/ 847725 h 3962400"/>
                    <a:gd name="connsiteX123" fmla="*/ 2847975 w 4348162"/>
                    <a:gd name="connsiteY123" fmla="*/ 695325 h 3962400"/>
                    <a:gd name="connsiteX124" fmla="*/ 2995612 w 4348162"/>
                    <a:gd name="connsiteY124" fmla="*/ 547687 h 3962400"/>
                    <a:gd name="connsiteX125" fmla="*/ 3138487 w 4348162"/>
                    <a:gd name="connsiteY125" fmla="*/ 423862 h 3962400"/>
                    <a:gd name="connsiteX126" fmla="*/ 3290887 w 4348162"/>
                    <a:gd name="connsiteY126" fmla="*/ 338137 h 3962400"/>
                    <a:gd name="connsiteX127" fmla="*/ 3409950 w 4348162"/>
                    <a:gd name="connsiteY127" fmla="*/ 290512 h 3962400"/>
                    <a:gd name="connsiteX128" fmla="*/ 3481387 w 4348162"/>
                    <a:gd name="connsiteY128" fmla="*/ 142875 h 3962400"/>
                    <a:gd name="connsiteX129" fmla="*/ 3600450 w 4348162"/>
                    <a:gd name="connsiteY129"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48162" h="3962400">
                      <a:moveTo>
                        <a:pt x="3600450" y="0"/>
                      </a:moveTo>
                      <a:lnTo>
                        <a:pt x="3619500" y="123825"/>
                      </a:lnTo>
                      <a:lnTo>
                        <a:pt x="3643312" y="285750"/>
                      </a:lnTo>
                      <a:lnTo>
                        <a:pt x="3705225" y="323850"/>
                      </a:lnTo>
                      <a:lnTo>
                        <a:pt x="3776662" y="371475"/>
                      </a:lnTo>
                      <a:lnTo>
                        <a:pt x="3843337" y="414337"/>
                      </a:lnTo>
                      <a:lnTo>
                        <a:pt x="3900487" y="461962"/>
                      </a:lnTo>
                      <a:lnTo>
                        <a:pt x="3933825" y="561975"/>
                      </a:lnTo>
                      <a:lnTo>
                        <a:pt x="4067175" y="633412"/>
                      </a:lnTo>
                      <a:lnTo>
                        <a:pt x="4333875" y="728662"/>
                      </a:lnTo>
                      <a:lnTo>
                        <a:pt x="4348162" y="785812"/>
                      </a:lnTo>
                      <a:lnTo>
                        <a:pt x="4338637" y="833437"/>
                      </a:lnTo>
                      <a:lnTo>
                        <a:pt x="4305300" y="985837"/>
                      </a:lnTo>
                      <a:lnTo>
                        <a:pt x="4233862" y="1095375"/>
                      </a:lnTo>
                      <a:lnTo>
                        <a:pt x="4138612" y="1147762"/>
                      </a:lnTo>
                      <a:lnTo>
                        <a:pt x="3910012" y="1152525"/>
                      </a:lnTo>
                      <a:lnTo>
                        <a:pt x="3790950" y="1166812"/>
                      </a:lnTo>
                      <a:lnTo>
                        <a:pt x="3719512" y="1214437"/>
                      </a:lnTo>
                      <a:lnTo>
                        <a:pt x="3662362" y="1304925"/>
                      </a:lnTo>
                      <a:lnTo>
                        <a:pt x="3643312" y="1433512"/>
                      </a:lnTo>
                      <a:lnTo>
                        <a:pt x="3614737" y="1552575"/>
                      </a:lnTo>
                      <a:lnTo>
                        <a:pt x="3529012" y="1752600"/>
                      </a:lnTo>
                      <a:lnTo>
                        <a:pt x="3390900" y="1990725"/>
                      </a:lnTo>
                      <a:lnTo>
                        <a:pt x="3252787" y="2171700"/>
                      </a:lnTo>
                      <a:lnTo>
                        <a:pt x="3071812" y="2366962"/>
                      </a:lnTo>
                      <a:lnTo>
                        <a:pt x="3000375" y="2481262"/>
                      </a:lnTo>
                      <a:lnTo>
                        <a:pt x="2957512" y="2605087"/>
                      </a:lnTo>
                      <a:lnTo>
                        <a:pt x="2947987" y="2933700"/>
                      </a:lnTo>
                      <a:lnTo>
                        <a:pt x="2947987" y="3652837"/>
                      </a:lnTo>
                      <a:lnTo>
                        <a:pt x="2986087" y="3681412"/>
                      </a:lnTo>
                      <a:lnTo>
                        <a:pt x="3062287" y="3705225"/>
                      </a:lnTo>
                      <a:lnTo>
                        <a:pt x="3148012" y="3724275"/>
                      </a:lnTo>
                      <a:lnTo>
                        <a:pt x="3243262" y="3795712"/>
                      </a:lnTo>
                      <a:lnTo>
                        <a:pt x="3262312" y="3843337"/>
                      </a:lnTo>
                      <a:lnTo>
                        <a:pt x="3248025" y="3900487"/>
                      </a:lnTo>
                      <a:lnTo>
                        <a:pt x="3233737" y="3933825"/>
                      </a:lnTo>
                      <a:lnTo>
                        <a:pt x="3181350" y="3957637"/>
                      </a:lnTo>
                      <a:lnTo>
                        <a:pt x="2786062" y="3957637"/>
                      </a:lnTo>
                      <a:lnTo>
                        <a:pt x="2747962" y="3938587"/>
                      </a:lnTo>
                      <a:lnTo>
                        <a:pt x="2714625" y="3919537"/>
                      </a:lnTo>
                      <a:lnTo>
                        <a:pt x="2690812" y="3871912"/>
                      </a:lnTo>
                      <a:lnTo>
                        <a:pt x="2633662" y="3709987"/>
                      </a:lnTo>
                      <a:lnTo>
                        <a:pt x="2576512" y="3519487"/>
                      </a:lnTo>
                      <a:lnTo>
                        <a:pt x="2495550" y="3257550"/>
                      </a:lnTo>
                      <a:lnTo>
                        <a:pt x="2443162" y="3071812"/>
                      </a:lnTo>
                      <a:lnTo>
                        <a:pt x="2395537" y="2824162"/>
                      </a:lnTo>
                      <a:lnTo>
                        <a:pt x="2371725" y="2547937"/>
                      </a:lnTo>
                      <a:lnTo>
                        <a:pt x="2357437" y="2538412"/>
                      </a:lnTo>
                      <a:lnTo>
                        <a:pt x="2314575" y="2547937"/>
                      </a:lnTo>
                      <a:lnTo>
                        <a:pt x="2262187" y="2552700"/>
                      </a:lnTo>
                      <a:lnTo>
                        <a:pt x="2166937" y="2552700"/>
                      </a:lnTo>
                      <a:lnTo>
                        <a:pt x="2071687" y="2543175"/>
                      </a:lnTo>
                      <a:lnTo>
                        <a:pt x="1914525" y="2509837"/>
                      </a:lnTo>
                      <a:lnTo>
                        <a:pt x="1819275" y="2495550"/>
                      </a:lnTo>
                      <a:lnTo>
                        <a:pt x="1700212" y="2476500"/>
                      </a:lnTo>
                      <a:lnTo>
                        <a:pt x="1590675" y="2481262"/>
                      </a:lnTo>
                      <a:lnTo>
                        <a:pt x="1304925" y="2562225"/>
                      </a:lnTo>
                      <a:lnTo>
                        <a:pt x="1276350" y="2714625"/>
                      </a:lnTo>
                      <a:lnTo>
                        <a:pt x="1233487" y="2847975"/>
                      </a:lnTo>
                      <a:lnTo>
                        <a:pt x="1166812" y="3005137"/>
                      </a:lnTo>
                      <a:lnTo>
                        <a:pt x="1114425" y="3105150"/>
                      </a:lnTo>
                      <a:lnTo>
                        <a:pt x="1019175" y="3228975"/>
                      </a:lnTo>
                      <a:lnTo>
                        <a:pt x="919162" y="3338512"/>
                      </a:lnTo>
                      <a:lnTo>
                        <a:pt x="909637" y="3362325"/>
                      </a:lnTo>
                      <a:lnTo>
                        <a:pt x="933450" y="3438525"/>
                      </a:lnTo>
                      <a:lnTo>
                        <a:pt x="962025" y="3524250"/>
                      </a:lnTo>
                      <a:lnTo>
                        <a:pt x="1038225" y="3681412"/>
                      </a:lnTo>
                      <a:lnTo>
                        <a:pt x="1071562" y="3690937"/>
                      </a:lnTo>
                      <a:lnTo>
                        <a:pt x="1157287" y="3700462"/>
                      </a:lnTo>
                      <a:lnTo>
                        <a:pt x="1214437" y="3719512"/>
                      </a:lnTo>
                      <a:lnTo>
                        <a:pt x="1276350" y="3752850"/>
                      </a:lnTo>
                      <a:lnTo>
                        <a:pt x="1323975" y="3790950"/>
                      </a:lnTo>
                      <a:lnTo>
                        <a:pt x="1343025" y="3848100"/>
                      </a:lnTo>
                      <a:lnTo>
                        <a:pt x="1333500" y="3900487"/>
                      </a:lnTo>
                      <a:lnTo>
                        <a:pt x="1314450" y="3929062"/>
                      </a:lnTo>
                      <a:lnTo>
                        <a:pt x="1262062" y="3952875"/>
                      </a:lnTo>
                      <a:lnTo>
                        <a:pt x="1228725" y="3962400"/>
                      </a:lnTo>
                      <a:lnTo>
                        <a:pt x="823912" y="3962400"/>
                      </a:lnTo>
                      <a:lnTo>
                        <a:pt x="762000" y="3943350"/>
                      </a:lnTo>
                      <a:lnTo>
                        <a:pt x="700087" y="3895725"/>
                      </a:lnTo>
                      <a:lnTo>
                        <a:pt x="623887" y="3781425"/>
                      </a:lnTo>
                      <a:lnTo>
                        <a:pt x="590550" y="3695700"/>
                      </a:lnTo>
                      <a:lnTo>
                        <a:pt x="557212" y="3619500"/>
                      </a:lnTo>
                      <a:lnTo>
                        <a:pt x="523875" y="3490912"/>
                      </a:lnTo>
                      <a:lnTo>
                        <a:pt x="509587" y="3400425"/>
                      </a:lnTo>
                      <a:lnTo>
                        <a:pt x="514350" y="3267075"/>
                      </a:lnTo>
                      <a:lnTo>
                        <a:pt x="514350" y="3157537"/>
                      </a:lnTo>
                      <a:lnTo>
                        <a:pt x="538162" y="3019425"/>
                      </a:lnTo>
                      <a:lnTo>
                        <a:pt x="547687" y="2895600"/>
                      </a:lnTo>
                      <a:lnTo>
                        <a:pt x="519112" y="2752725"/>
                      </a:lnTo>
                      <a:lnTo>
                        <a:pt x="471487" y="2633662"/>
                      </a:lnTo>
                      <a:lnTo>
                        <a:pt x="419100" y="2514600"/>
                      </a:lnTo>
                      <a:lnTo>
                        <a:pt x="385762" y="2390775"/>
                      </a:lnTo>
                      <a:lnTo>
                        <a:pt x="357187" y="2252662"/>
                      </a:lnTo>
                      <a:lnTo>
                        <a:pt x="376237" y="2062162"/>
                      </a:lnTo>
                      <a:lnTo>
                        <a:pt x="395287" y="1924050"/>
                      </a:lnTo>
                      <a:lnTo>
                        <a:pt x="423862" y="1843087"/>
                      </a:lnTo>
                      <a:lnTo>
                        <a:pt x="428625" y="1766887"/>
                      </a:lnTo>
                      <a:lnTo>
                        <a:pt x="366712" y="1657350"/>
                      </a:lnTo>
                      <a:lnTo>
                        <a:pt x="223837" y="1476375"/>
                      </a:lnTo>
                      <a:lnTo>
                        <a:pt x="166687" y="1338262"/>
                      </a:lnTo>
                      <a:lnTo>
                        <a:pt x="90487" y="1176337"/>
                      </a:lnTo>
                      <a:lnTo>
                        <a:pt x="47625" y="1038225"/>
                      </a:lnTo>
                      <a:lnTo>
                        <a:pt x="23812" y="890587"/>
                      </a:lnTo>
                      <a:lnTo>
                        <a:pt x="0" y="733425"/>
                      </a:lnTo>
                      <a:lnTo>
                        <a:pt x="0" y="595312"/>
                      </a:lnTo>
                      <a:lnTo>
                        <a:pt x="19050" y="442912"/>
                      </a:lnTo>
                      <a:lnTo>
                        <a:pt x="38100" y="471487"/>
                      </a:lnTo>
                      <a:lnTo>
                        <a:pt x="38100" y="538162"/>
                      </a:lnTo>
                      <a:lnTo>
                        <a:pt x="76200" y="647700"/>
                      </a:lnTo>
                      <a:lnTo>
                        <a:pt x="123825" y="785812"/>
                      </a:lnTo>
                      <a:lnTo>
                        <a:pt x="214312" y="976312"/>
                      </a:lnTo>
                      <a:lnTo>
                        <a:pt x="300037" y="1128712"/>
                      </a:lnTo>
                      <a:lnTo>
                        <a:pt x="433387" y="1328737"/>
                      </a:lnTo>
                      <a:lnTo>
                        <a:pt x="509587" y="1438275"/>
                      </a:lnTo>
                      <a:lnTo>
                        <a:pt x="571500" y="1524000"/>
                      </a:lnTo>
                      <a:lnTo>
                        <a:pt x="628650" y="1552575"/>
                      </a:lnTo>
                      <a:lnTo>
                        <a:pt x="800100" y="1562100"/>
                      </a:lnTo>
                      <a:lnTo>
                        <a:pt x="1128712" y="1509712"/>
                      </a:lnTo>
                      <a:lnTo>
                        <a:pt x="1609725" y="1390650"/>
                      </a:lnTo>
                      <a:lnTo>
                        <a:pt x="2024062" y="1247775"/>
                      </a:lnTo>
                      <a:lnTo>
                        <a:pt x="2395537" y="1066800"/>
                      </a:lnTo>
                      <a:lnTo>
                        <a:pt x="2719387" y="847725"/>
                      </a:lnTo>
                      <a:lnTo>
                        <a:pt x="2847975" y="695325"/>
                      </a:lnTo>
                      <a:lnTo>
                        <a:pt x="2995612" y="547687"/>
                      </a:lnTo>
                      <a:lnTo>
                        <a:pt x="3138487" y="423862"/>
                      </a:lnTo>
                      <a:lnTo>
                        <a:pt x="3290887" y="338137"/>
                      </a:lnTo>
                      <a:lnTo>
                        <a:pt x="3409950" y="290512"/>
                      </a:lnTo>
                      <a:lnTo>
                        <a:pt x="3481387" y="142875"/>
                      </a:lnTo>
                      <a:lnTo>
                        <a:pt x="360045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grpSp>
        <p:grpSp>
          <p:nvGrpSpPr>
            <p:cNvPr id="111" name="Groupe 110">
              <a:extLst>
                <a:ext uri="{FF2B5EF4-FFF2-40B4-BE49-F238E27FC236}">
                  <a16:creationId xmlns:a16="http://schemas.microsoft.com/office/drawing/2014/main" id="{19A28253-B6C1-89CB-958C-C31117B60B69}"/>
                </a:ext>
              </a:extLst>
            </p:cNvPr>
            <p:cNvGrpSpPr/>
            <p:nvPr/>
          </p:nvGrpSpPr>
          <p:grpSpPr>
            <a:xfrm>
              <a:off x="9161246" y="2137753"/>
              <a:ext cx="768266" cy="306830"/>
              <a:chOff x="9348208" y="2120521"/>
              <a:chExt cx="768266" cy="306830"/>
            </a:xfrm>
          </p:grpSpPr>
          <p:grpSp>
            <p:nvGrpSpPr>
              <p:cNvPr id="112" name="Groupe 111">
                <a:extLst>
                  <a:ext uri="{FF2B5EF4-FFF2-40B4-BE49-F238E27FC236}">
                    <a16:creationId xmlns:a16="http://schemas.microsoft.com/office/drawing/2014/main" id="{FF705092-74DA-EFFA-B668-1E86BE2786E5}"/>
                  </a:ext>
                </a:extLst>
              </p:cNvPr>
              <p:cNvGrpSpPr>
                <a:grpSpLocks noChangeAspect="1"/>
              </p:cNvGrpSpPr>
              <p:nvPr/>
            </p:nvGrpSpPr>
            <p:grpSpPr>
              <a:xfrm>
                <a:off x="9348208" y="2126399"/>
                <a:ext cx="291287" cy="291287"/>
                <a:chOff x="2031500" y="5472703"/>
                <a:chExt cx="720000" cy="720000"/>
              </a:xfrm>
            </p:grpSpPr>
            <p:sp>
              <p:nvSpPr>
                <p:cNvPr id="120" name="Ellipse 119">
                  <a:extLst>
                    <a:ext uri="{FF2B5EF4-FFF2-40B4-BE49-F238E27FC236}">
                      <a16:creationId xmlns:a16="http://schemas.microsoft.com/office/drawing/2014/main" id="{13D52848-0ED4-CD65-B42B-DB508D29C17B}"/>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21" name="Image 120">
                  <a:extLst>
                    <a:ext uri="{FF2B5EF4-FFF2-40B4-BE49-F238E27FC236}">
                      <a16:creationId xmlns:a16="http://schemas.microsoft.com/office/drawing/2014/main" id="{0FAB8976-5B52-F532-9CB0-49C2CEA69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grpSp>
            <p:nvGrpSpPr>
              <p:cNvPr id="113" name="Groupe 112">
                <a:extLst>
                  <a:ext uri="{FF2B5EF4-FFF2-40B4-BE49-F238E27FC236}">
                    <a16:creationId xmlns:a16="http://schemas.microsoft.com/office/drawing/2014/main" id="{CED7D670-0EA4-D89F-75E2-D695C7002733}"/>
                  </a:ext>
                </a:extLst>
              </p:cNvPr>
              <p:cNvGrpSpPr/>
              <p:nvPr/>
            </p:nvGrpSpPr>
            <p:grpSpPr>
              <a:xfrm>
                <a:off x="9579390" y="2135130"/>
                <a:ext cx="291287" cy="292221"/>
                <a:chOff x="2433669" y="2121330"/>
                <a:chExt cx="468000" cy="468000"/>
              </a:xfrm>
            </p:grpSpPr>
            <p:sp>
              <p:nvSpPr>
                <p:cNvPr id="117" name="Ellipse 116">
                  <a:extLst>
                    <a:ext uri="{FF2B5EF4-FFF2-40B4-BE49-F238E27FC236}">
                      <a16:creationId xmlns:a16="http://schemas.microsoft.com/office/drawing/2014/main" id="{F0BE9A8B-4587-8866-28B7-BB10B7E8A53F}"/>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18" name="Image 117">
                  <a:extLst>
                    <a:ext uri="{FF2B5EF4-FFF2-40B4-BE49-F238E27FC236}">
                      <a16:creationId xmlns:a16="http://schemas.microsoft.com/office/drawing/2014/main" id="{C34D6631-1DBD-F615-C963-CFAF484E8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119" name="Image 118">
                  <a:extLst>
                    <a:ext uri="{FF2B5EF4-FFF2-40B4-BE49-F238E27FC236}">
                      <a16:creationId xmlns:a16="http://schemas.microsoft.com/office/drawing/2014/main" id="{E5782C45-547A-E2CE-EC4B-D2230DB72C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grpSp>
            <p:nvGrpSpPr>
              <p:cNvPr id="114" name="Groupe 113">
                <a:extLst>
                  <a:ext uri="{FF2B5EF4-FFF2-40B4-BE49-F238E27FC236}">
                    <a16:creationId xmlns:a16="http://schemas.microsoft.com/office/drawing/2014/main" id="{893CF21C-1CB1-0801-C188-6901F0666992}"/>
                  </a:ext>
                </a:extLst>
              </p:cNvPr>
              <p:cNvGrpSpPr/>
              <p:nvPr/>
            </p:nvGrpSpPr>
            <p:grpSpPr>
              <a:xfrm>
                <a:off x="9825187" y="2120521"/>
                <a:ext cx="291287" cy="291287"/>
                <a:chOff x="7653277" y="1916665"/>
                <a:chExt cx="468000" cy="468000"/>
              </a:xfrm>
            </p:grpSpPr>
            <p:sp>
              <p:nvSpPr>
                <p:cNvPr id="115" name="Ellipse 114">
                  <a:extLst>
                    <a:ext uri="{FF2B5EF4-FFF2-40B4-BE49-F238E27FC236}">
                      <a16:creationId xmlns:a16="http://schemas.microsoft.com/office/drawing/2014/main" id="{8B322309-BF78-A604-8839-1DB40411F42C}"/>
                    </a:ext>
                  </a:extLst>
                </p:cNvPr>
                <p:cNvSpPr/>
                <p:nvPr/>
              </p:nvSpPr>
              <p:spPr>
                <a:xfrm>
                  <a:off x="7653277" y="1916665"/>
                  <a:ext cx="468000" cy="468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Brandon Text Regular"/>
                    <a:ea typeface="+mn-ea"/>
                    <a:cs typeface="+mn-cs"/>
                  </a:endParaRPr>
                </a:p>
              </p:txBody>
            </p:sp>
            <p:pic>
              <p:nvPicPr>
                <p:cNvPr id="116" name="Image 115">
                  <a:extLst>
                    <a:ext uri="{FF2B5EF4-FFF2-40B4-BE49-F238E27FC236}">
                      <a16:creationId xmlns:a16="http://schemas.microsoft.com/office/drawing/2014/main" id="{B5DF999A-019E-0044-FEC4-9848E9F5E2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7727" y="1954080"/>
                  <a:ext cx="352888" cy="393169"/>
                </a:xfrm>
                <a:prstGeom prst="rect">
                  <a:avLst/>
                </a:prstGeom>
              </p:spPr>
            </p:pic>
          </p:grpSp>
        </p:grpSp>
        <p:pic>
          <p:nvPicPr>
            <p:cNvPr id="122" name="Image 121">
              <a:extLst>
                <a:ext uri="{FF2B5EF4-FFF2-40B4-BE49-F238E27FC236}">
                  <a16:creationId xmlns:a16="http://schemas.microsoft.com/office/drawing/2014/main" id="{83A19BB7-CBE7-AD90-EFCC-BA837767810D}"/>
                </a:ext>
              </a:extLst>
            </p:cNvPr>
            <p:cNvPicPr>
              <a:picLocks noChangeAspect="1"/>
            </p:cNvPicPr>
            <p:nvPr/>
          </p:nvPicPr>
          <p:blipFill>
            <a:blip r:embed="rId9"/>
            <a:stretch>
              <a:fillRect/>
            </a:stretch>
          </p:blipFill>
          <p:spPr>
            <a:xfrm>
              <a:off x="9076001" y="4557355"/>
              <a:ext cx="3002171" cy="1310340"/>
            </a:xfrm>
            <a:prstGeom prst="rect">
              <a:avLst/>
            </a:prstGeom>
          </p:spPr>
        </p:pic>
        <p:pic>
          <p:nvPicPr>
            <p:cNvPr id="123" name="Image 122">
              <a:extLst>
                <a:ext uri="{FF2B5EF4-FFF2-40B4-BE49-F238E27FC236}">
                  <a16:creationId xmlns:a16="http://schemas.microsoft.com/office/drawing/2014/main" id="{85EB21D9-D82F-E5FD-B223-4B959230C317}"/>
                </a:ext>
              </a:extLst>
            </p:cNvPr>
            <p:cNvPicPr>
              <a:picLocks noChangeAspect="1"/>
            </p:cNvPicPr>
            <p:nvPr/>
          </p:nvPicPr>
          <p:blipFill>
            <a:blip r:embed="rId10"/>
            <a:srcRect l="15381" t="11463" r="28159" b="17126"/>
            <a:stretch>
              <a:fillRect/>
            </a:stretch>
          </p:blipFill>
          <p:spPr>
            <a:xfrm>
              <a:off x="10381064" y="2703447"/>
              <a:ext cx="1512476" cy="1739457"/>
            </a:xfrm>
            <a:prstGeom prst="rect">
              <a:avLst/>
            </a:prstGeom>
            <a:ln w="12700">
              <a:solidFill>
                <a:schemeClr val="bg1"/>
              </a:solidFill>
            </a:ln>
          </p:spPr>
        </p:pic>
        <p:cxnSp>
          <p:nvCxnSpPr>
            <p:cNvPr id="124" name="Connecteur droit avec flèche 123">
              <a:extLst>
                <a:ext uri="{FF2B5EF4-FFF2-40B4-BE49-F238E27FC236}">
                  <a16:creationId xmlns:a16="http://schemas.microsoft.com/office/drawing/2014/main" id="{4C24FA96-0711-7009-4B19-C4009E9D3FC8}"/>
                </a:ext>
              </a:extLst>
            </p:cNvPr>
            <p:cNvCxnSpPr>
              <a:cxnSpLocks/>
            </p:cNvCxnSpPr>
            <p:nvPr/>
          </p:nvCxnSpPr>
          <p:spPr>
            <a:xfrm>
              <a:off x="9399315" y="2965232"/>
              <a:ext cx="955468" cy="33174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6" name="Groupe 125">
              <a:extLst>
                <a:ext uri="{FF2B5EF4-FFF2-40B4-BE49-F238E27FC236}">
                  <a16:creationId xmlns:a16="http://schemas.microsoft.com/office/drawing/2014/main" id="{87C4CFEF-13E0-6FA7-E488-E6D545949325}"/>
                </a:ext>
              </a:extLst>
            </p:cNvPr>
            <p:cNvGrpSpPr>
              <a:grpSpLocks noChangeAspect="1"/>
            </p:cNvGrpSpPr>
            <p:nvPr/>
          </p:nvGrpSpPr>
          <p:grpSpPr>
            <a:xfrm>
              <a:off x="11309906" y="3852984"/>
              <a:ext cx="291287" cy="291287"/>
              <a:chOff x="2031500" y="5472703"/>
              <a:chExt cx="720000" cy="720000"/>
            </a:xfrm>
          </p:grpSpPr>
          <p:sp>
            <p:nvSpPr>
              <p:cNvPr id="134" name="Ellipse 133">
                <a:extLst>
                  <a:ext uri="{FF2B5EF4-FFF2-40B4-BE49-F238E27FC236}">
                    <a16:creationId xmlns:a16="http://schemas.microsoft.com/office/drawing/2014/main" id="{8A86DD5C-5B71-3022-404D-2A261BE27DF2}"/>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35" name="Image 134">
                <a:extLst>
                  <a:ext uri="{FF2B5EF4-FFF2-40B4-BE49-F238E27FC236}">
                    <a16:creationId xmlns:a16="http://schemas.microsoft.com/office/drawing/2014/main" id="{FA7CACD3-F078-744A-C1A1-9FDBFA875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grpSp>
          <p:nvGrpSpPr>
            <p:cNvPr id="127" name="Groupe 126">
              <a:extLst>
                <a:ext uri="{FF2B5EF4-FFF2-40B4-BE49-F238E27FC236}">
                  <a16:creationId xmlns:a16="http://schemas.microsoft.com/office/drawing/2014/main" id="{A9E31222-731D-7A68-D494-C8562164BFAF}"/>
                </a:ext>
              </a:extLst>
            </p:cNvPr>
            <p:cNvGrpSpPr/>
            <p:nvPr/>
          </p:nvGrpSpPr>
          <p:grpSpPr>
            <a:xfrm>
              <a:off x="11541088" y="3861715"/>
              <a:ext cx="291287" cy="292221"/>
              <a:chOff x="2433669" y="2121330"/>
              <a:chExt cx="468000" cy="468000"/>
            </a:xfrm>
          </p:grpSpPr>
          <p:sp>
            <p:nvSpPr>
              <p:cNvPr id="131" name="Ellipse 130">
                <a:extLst>
                  <a:ext uri="{FF2B5EF4-FFF2-40B4-BE49-F238E27FC236}">
                    <a16:creationId xmlns:a16="http://schemas.microsoft.com/office/drawing/2014/main" id="{CCFA327E-7016-3881-74F1-22EEAC95BCD8}"/>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32" name="Image 131">
                <a:extLst>
                  <a:ext uri="{FF2B5EF4-FFF2-40B4-BE49-F238E27FC236}">
                    <a16:creationId xmlns:a16="http://schemas.microsoft.com/office/drawing/2014/main" id="{F573D97D-FC24-1A2E-3169-BA7DAFF686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133" name="Image 132">
                <a:extLst>
                  <a:ext uri="{FF2B5EF4-FFF2-40B4-BE49-F238E27FC236}">
                    <a16:creationId xmlns:a16="http://schemas.microsoft.com/office/drawing/2014/main" id="{9A6FF6E3-8A7B-2772-4689-777AB722D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grpSp>
          <p:nvGrpSpPr>
            <p:cNvPr id="139" name="Groupe 138">
              <a:extLst>
                <a:ext uri="{FF2B5EF4-FFF2-40B4-BE49-F238E27FC236}">
                  <a16:creationId xmlns:a16="http://schemas.microsoft.com/office/drawing/2014/main" id="{BDB55052-FC05-95FC-05AC-D7864FBB67DF}"/>
                </a:ext>
              </a:extLst>
            </p:cNvPr>
            <p:cNvGrpSpPr/>
            <p:nvPr/>
          </p:nvGrpSpPr>
          <p:grpSpPr>
            <a:xfrm>
              <a:off x="5682925" y="2932551"/>
              <a:ext cx="291287" cy="292221"/>
              <a:chOff x="2433669" y="2121330"/>
              <a:chExt cx="468000" cy="468000"/>
            </a:xfrm>
          </p:grpSpPr>
          <p:sp>
            <p:nvSpPr>
              <p:cNvPr id="140" name="Ellipse 139">
                <a:extLst>
                  <a:ext uri="{FF2B5EF4-FFF2-40B4-BE49-F238E27FC236}">
                    <a16:creationId xmlns:a16="http://schemas.microsoft.com/office/drawing/2014/main" id="{6188ED19-61D2-817D-3A6B-E9E084852CCA}"/>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41" name="Image 140">
                <a:extLst>
                  <a:ext uri="{FF2B5EF4-FFF2-40B4-BE49-F238E27FC236}">
                    <a16:creationId xmlns:a16="http://schemas.microsoft.com/office/drawing/2014/main" id="{6C2F2375-ADA2-ABC9-9002-F85AAFF2C8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142" name="Image 141">
                <a:extLst>
                  <a:ext uri="{FF2B5EF4-FFF2-40B4-BE49-F238E27FC236}">
                    <a16:creationId xmlns:a16="http://schemas.microsoft.com/office/drawing/2014/main" id="{108B5A27-046D-B0B9-D963-A42C323C4D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grpSp>
          <p:nvGrpSpPr>
            <p:cNvPr id="150" name="Groupe 149">
              <a:extLst>
                <a:ext uri="{FF2B5EF4-FFF2-40B4-BE49-F238E27FC236}">
                  <a16:creationId xmlns:a16="http://schemas.microsoft.com/office/drawing/2014/main" id="{015109EA-A063-473A-83DE-310CC18EBF36}"/>
                </a:ext>
              </a:extLst>
            </p:cNvPr>
            <p:cNvGrpSpPr/>
            <p:nvPr/>
          </p:nvGrpSpPr>
          <p:grpSpPr>
            <a:xfrm>
              <a:off x="11046691" y="3313995"/>
              <a:ext cx="291287" cy="292221"/>
              <a:chOff x="2433669" y="2121330"/>
              <a:chExt cx="468000" cy="468000"/>
            </a:xfrm>
          </p:grpSpPr>
          <p:sp>
            <p:nvSpPr>
              <p:cNvPr id="151" name="Ellipse 150">
                <a:extLst>
                  <a:ext uri="{FF2B5EF4-FFF2-40B4-BE49-F238E27FC236}">
                    <a16:creationId xmlns:a16="http://schemas.microsoft.com/office/drawing/2014/main" id="{EA96F820-A95A-3FC3-830C-C21C0D61929E}"/>
                  </a:ext>
                </a:extLst>
              </p:cNvPr>
              <p:cNvSpPr/>
              <p:nvPr/>
            </p:nvSpPr>
            <p:spPr>
              <a:xfrm>
                <a:off x="2433669" y="2121330"/>
                <a:ext cx="468000" cy="468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Brandon Text Regular"/>
                  <a:ea typeface="+mn-ea"/>
                  <a:cs typeface="+mn-cs"/>
                </a:endParaRPr>
              </a:p>
            </p:txBody>
          </p:sp>
          <p:pic>
            <p:nvPicPr>
              <p:cNvPr id="152" name="Image 151">
                <a:extLst>
                  <a:ext uri="{FF2B5EF4-FFF2-40B4-BE49-F238E27FC236}">
                    <a16:creationId xmlns:a16="http://schemas.microsoft.com/office/drawing/2014/main" id="{5B70FDF2-7A8C-4CA1-9747-EE0A8E8D4F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41265" y="2318661"/>
                <a:ext cx="241719" cy="241719"/>
              </a:xfrm>
              <a:prstGeom prst="rect">
                <a:avLst/>
              </a:prstGeom>
            </p:spPr>
          </p:pic>
          <p:pic>
            <p:nvPicPr>
              <p:cNvPr id="153" name="Image 152">
                <a:extLst>
                  <a:ext uri="{FF2B5EF4-FFF2-40B4-BE49-F238E27FC236}">
                    <a16:creationId xmlns:a16="http://schemas.microsoft.com/office/drawing/2014/main" id="{AB6857F0-CFC5-5C76-F709-6768B99EE0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327" y="2177399"/>
                <a:ext cx="237595" cy="158422"/>
              </a:xfrm>
              <a:prstGeom prst="rect">
                <a:avLst/>
              </a:prstGeom>
            </p:spPr>
          </p:pic>
        </p:grpSp>
        <p:sp>
          <p:nvSpPr>
            <p:cNvPr id="154" name="Rectangle 153">
              <a:extLst>
                <a:ext uri="{FF2B5EF4-FFF2-40B4-BE49-F238E27FC236}">
                  <a16:creationId xmlns:a16="http://schemas.microsoft.com/office/drawing/2014/main" id="{BCC84280-6942-5D8C-9091-A5E130A80B2B}"/>
                </a:ext>
              </a:extLst>
            </p:cNvPr>
            <p:cNvSpPr/>
            <p:nvPr/>
          </p:nvSpPr>
          <p:spPr>
            <a:xfrm>
              <a:off x="57578" y="5475782"/>
              <a:ext cx="8943547" cy="1190321"/>
            </a:xfrm>
            <a:prstGeom prst="rect">
              <a:avLst/>
            </a:prstGeom>
            <a:solidFill>
              <a:schemeClr val="bg1"/>
            </a:solidFill>
          </p:spPr>
          <p:txBody>
            <a:bodyPr vert="horz" lIns="91440" tIns="45720" rIns="91440" bIns="45720" rtlCol="0">
              <a:noAutofit/>
            </a:bodyPr>
            <a:lstStyle/>
            <a:p>
              <a:pPr marL="285750" marR="0" lvl="0" indent="-285750" eaLnBrk="0" fontAlgn="base" hangingPunct="0">
                <a:lnSpc>
                  <a:spcPct val="100000"/>
                </a:lnSpc>
                <a:spcBef>
                  <a:spcPct val="20000"/>
                </a:spcBef>
                <a:spcAft>
                  <a:spcPct val="0"/>
                </a:spcAft>
                <a:buClr>
                  <a:schemeClr val="accent1">
                    <a:lumMod val="50000"/>
                  </a:schemeClr>
                </a:buClr>
                <a:buSzTx/>
                <a:buFont typeface="Arial" panose="020B0604020202020204" pitchFamily="34" charset="0"/>
                <a:buChar char="•"/>
                <a:tabLst/>
                <a:defRPr/>
              </a:pPr>
              <a:r>
                <a:rPr lang="fr-FR" b="1" kern="0" dirty="0">
                  <a:solidFill>
                    <a:srgbClr val="0E376A"/>
                  </a:solidFill>
                  <a:latin typeface="Brandon Text Regular"/>
                </a:rPr>
                <a:t>Temps de pluie estival / automnal : </a:t>
              </a:r>
              <a:r>
                <a:rPr lang="fr-FR" kern="0" dirty="0">
                  <a:solidFill>
                    <a:srgbClr val="0E376A"/>
                  </a:solidFill>
                  <a:latin typeface="Brandon Text Regular"/>
                </a:rPr>
                <a:t>très fortes contaminations détectées dès l’amont (origine agricole confirmée) accentuée par la suite par des apports d’origine humaine (ANC non conformes bourg Denneville et St-Rémy-des-Landes ?) + écoulement du Château (n°2: contamination mixte humain/ruminant -&gt; origine ?)</a:t>
              </a:r>
            </a:p>
          </p:txBody>
        </p:sp>
      </p:grpSp>
      <p:pic>
        <p:nvPicPr>
          <p:cNvPr id="156" name="Image 155">
            <a:extLst>
              <a:ext uri="{FF2B5EF4-FFF2-40B4-BE49-F238E27FC236}">
                <a16:creationId xmlns:a16="http://schemas.microsoft.com/office/drawing/2014/main" id="{99DE1DAB-40BC-41AB-DE83-C76F9DDFEB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2489" y="3272635"/>
            <a:ext cx="2309495" cy="1038225"/>
          </a:xfrm>
          <a:prstGeom prst="rect">
            <a:avLst/>
          </a:prstGeom>
        </p:spPr>
      </p:pic>
      <p:sp>
        <p:nvSpPr>
          <p:cNvPr id="3" name="ZoneTexte 2">
            <a:extLst>
              <a:ext uri="{FF2B5EF4-FFF2-40B4-BE49-F238E27FC236}">
                <a16:creationId xmlns:a16="http://schemas.microsoft.com/office/drawing/2014/main" id="{4435679D-1FD7-65EA-D526-2AC41BD8D0BC}"/>
              </a:ext>
            </a:extLst>
          </p:cNvPr>
          <p:cNvSpPr txBox="1"/>
          <p:nvPr/>
        </p:nvSpPr>
        <p:spPr>
          <a:xfrm>
            <a:off x="9301927" y="6028403"/>
            <a:ext cx="2738137" cy="646331"/>
          </a:xfrm>
          <a:prstGeom prst="rect">
            <a:avLst/>
          </a:prstGeom>
          <a:solidFill>
            <a:srgbClr val="0E376A"/>
          </a:solidFill>
        </p:spPr>
        <p:txBody>
          <a:bodyPr wrap="square" rtlCol="0">
            <a:spAutoFit/>
          </a:bodyPr>
          <a:lstStyle/>
          <a:p>
            <a:pPr algn="ctr"/>
            <a:r>
              <a:rPr lang="fr-FR" dirty="0">
                <a:solidFill>
                  <a:schemeClr val="bg1"/>
                </a:solidFill>
              </a:rPr>
              <a:t>Phase concertation avec la collectivité (COCM)</a:t>
            </a:r>
          </a:p>
        </p:txBody>
      </p:sp>
      <p:sp>
        <p:nvSpPr>
          <p:cNvPr id="4" name="Flèche : droite 3">
            <a:extLst>
              <a:ext uri="{FF2B5EF4-FFF2-40B4-BE49-F238E27FC236}">
                <a16:creationId xmlns:a16="http://schemas.microsoft.com/office/drawing/2014/main" id="{F2C36A13-2C57-A3A6-430B-2EE379FDA21F}"/>
              </a:ext>
            </a:extLst>
          </p:cNvPr>
          <p:cNvSpPr/>
          <p:nvPr/>
        </p:nvSpPr>
        <p:spPr>
          <a:xfrm>
            <a:off x="8802953" y="6238080"/>
            <a:ext cx="455876" cy="384504"/>
          </a:xfrm>
          <a:prstGeom prst="rightArrow">
            <a:avLst/>
          </a:prstGeom>
          <a:solidFill>
            <a:srgbClr val="0E37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962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1302D-3259-1AE6-AF1B-5322E2B91C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7B5DD53-5920-C33F-4E4C-EDD8AE435FD1}"/>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a:extLst>
              <a:ext uri="{FF2B5EF4-FFF2-40B4-BE49-F238E27FC236}">
                <a16:creationId xmlns:a16="http://schemas.microsoft.com/office/drawing/2014/main" id="{EBFBBC50-9F0D-F025-7983-3D71B779B563}"/>
              </a:ext>
            </a:extLst>
          </p:cNvPr>
          <p:cNvSpPr txBox="1"/>
          <p:nvPr/>
        </p:nvSpPr>
        <p:spPr>
          <a:xfrm>
            <a:off x="9785268" y="363009"/>
            <a:ext cx="2204963" cy="369332"/>
          </a:xfrm>
          <a:prstGeom prst="rect">
            <a:avLst/>
          </a:prstGeom>
          <a:noFill/>
        </p:spPr>
        <p:txBody>
          <a:bodyPr wrap="square" rtlCol="0">
            <a:spAutoFit/>
          </a:bodyPr>
          <a:lstStyle/>
          <a:p>
            <a:pPr algn="r"/>
            <a:r>
              <a:rPr lang="fr-FR" dirty="0">
                <a:solidFill>
                  <a:schemeClr val="bg1"/>
                </a:solidFill>
              </a:rPr>
              <a:t>CAMPAGNES TS/TP</a:t>
            </a:r>
          </a:p>
        </p:txBody>
      </p:sp>
      <p:sp>
        <p:nvSpPr>
          <p:cNvPr id="7" name="Espace réservé du contenu 2">
            <a:extLst>
              <a:ext uri="{FF2B5EF4-FFF2-40B4-BE49-F238E27FC236}">
                <a16:creationId xmlns:a16="http://schemas.microsoft.com/office/drawing/2014/main" id="{8E99EF91-0D43-153C-189D-7C57EB6BD821}"/>
              </a:ext>
            </a:extLst>
          </p:cNvPr>
          <p:cNvSpPr txBox="1">
            <a:spLocks/>
          </p:cNvSpPr>
          <p:nvPr/>
        </p:nvSpPr>
        <p:spPr>
          <a:xfrm>
            <a:off x="134165" y="1063884"/>
            <a:ext cx="7548808" cy="3471902"/>
          </a:xfrm>
          <a:prstGeom prst="rect">
            <a:avLst/>
          </a:prstGeom>
          <a:solidFill>
            <a:schemeClr val="accent1">
              <a:lumMod val="20000"/>
              <a:lumOff val="80000"/>
            </a:schemeClr>
          </a:solidFill>
        </p:spPr>
        <p:txBody>
          <a:bodyPr vert="horz" lIns="91440" tIns="45720" rIns="91440" bIns="45720" rtlCol="0">
            <a:noAutofit/>
          </a:bodyPr>
          <a:lstStyle>
            <a:defPPr>
              <a:defRPr lang="fr-FR"/>
            </a:defPPr>
            <a:lvl1pPr indent="0" eaLnBrk="0" fontAlgn="base" hangingPunct="0">
              <a:spcBef>
                <a:spcPct val="20000"/>
              </a:spcBef>
              <a:spcAft>
                <a:spcPct val="0"/>
              </a:spcAft>
              <a:buClr>
                <a:srgbClr val="0070C0"/>
              </a:buClr>
              <a:buFont typeface="Wingdings" panose="05000000000000000000" pitchFamily="2" charset="2"/>
              <a:buNone/>
              <a:defRPr sz="2400" b="1" u="sng"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pPr algn="just"/>
            <a:r>
              <a:rPr lang="fr-FR" sz="1800" u="none" dirty="0">
                <a:sym typeface="Wingdings" panose="05000000000000000000" pitchFamily="2" charset="2"/>
              </a:rPr>
              <a:t>Suite à ces campagnes, des démarches sont engagées par les collectivités pour réduire / supprimer les sources de pollution sur </a:t>
            </a:r>
            <a:r>
              <a:rPr lang="fr-FR" sz="1800" dirty="0">
                <a:sym typeface="Wingdings" panose="05000000000000000000" pitchFamily="2" charset="2"/>
              </a:rPr>
              <a:t>les secteurs ciblés </a:t>
            </a:r>
            <a:r>
              <a:rPr lang="fr-FR" sz="1800" u="none" dirty="0">
                <a:sym typeface="Wingdings" panose="05000000000000000000" pitchFamily="2" charset="2"/>
              </a:rPr>
              <a:t>:</a:t>
            </a:r>
          </a:p>
          <a:p>
            <a:endParaRPr lang="fr-FR" sz="1100" u="none" dirty="0">
              <a:sym typeface="Wingdings" panose="05000000000000000000" pitchFamily="2" charset="2"/>
            </a:endParaRPr>
          </a:p>
          <a:p>
            <a:pPr marL="342900" indent="-342900">
              <a:buClr>
                <a:srgbClr val="0E376A"/>
              </a:buClr>
              <a:buFontTx/>
              <a:buChar char="-"/>
            </a:pPr>
            <a:r>
              <a:rPr lang="fr-FR" sz="1800" b="0" u="none" dirty="0">
                <a:sym typeface="Wingdings" panose="05000000000000000000" pitchFamily="2" charset="2"/>
              </a:rPr>
              <a:t>Diagnostics de réseaux EU/EP </a:t>
            </a:r>
          </a:p>
          <a:p>
            <a:pPr marL="342900" indent="-342900">
              <a:buClr>
                <a:srgbClr val="0E376A"/>
              </a:buClr>
              <a:buFontTx/>
              <a:buChar char="-"/>
            </a:pPr>
            <a:r>
              <a:rPr lang="fr-FR" sz="1800" b="0" u="none" dirty="0">
                <a:sym typeface="Wingdings" panose="05000000000000000000" pitchFamily="2" charset="2"/>
              </a:rPr>
              <a:t>Contrôles et mise en conformité des systèmes ANC</a:t>
            </a:r>
          </a:p>
          <a:p>
            <a:pPr marL="342900" indent="-342900">
              <a:buClr>
                <a:srgbClr val="0E376A"/>
              </a:buClr>
              <a:buFontTx/>
              <a:buChar char="-"/>
            </a:pPr>
            <a:r>
              <a:rPr lang="fr-FR" sz="1800" b="0" u="none" dirty="0">
                <a:sym typeface="Wingdings" panose="05000000000000000000" pitchFamily="2" charset="2"/>
              </a:rPr>
              <a:t>Contrôles et mise en conformité branchements AC</a:t>
            </a:r>
          </a:p>
          <a:p>
            <a:pPr marL="342900" indent="-342900">
              <a:buClr>
                <a:srgbClr val="0E376A"/>
              </a:buClr>
              <a:buFontTx/>
              <a:buChar char="-"/>
            </a:pPr>
            <a:r>
              <a:rPr lang="fr-FR" sz="1800" b="0" u="none" dirty="0">
                <a:sym typeface="Wingdings" panose="05000000000000000000" pitchFamily="2" charset="2"/>
              </a:rPr>
              <a:t>Suppression des abreuvoirs sauvages</a:t>
            </a:r>
          </a:p>
          <a:p>
            <a:pPr marL="342900" indent="-342900">
              <a:buClr>
                <a:srgbClr val="0E376A"/>
              </a:buClr>
              <a:buFontTx/>
              <a:buChar char="-"/>
            </a:pPr>
            <a:r>
              <a:rPr lang="fr-FR" sz="1800" b="0" u="none" dirty="0">
                <a:sym typeface="Wingdings" panose="05000000000000000000" pitchFamily="2" charset="2"/>
              </a:rPr>
              <a:t>Diagnostic d’exploitations agricoles</a:t>
            </a:r>
          </a:p>
          <a:p>
            <a:pPr marL="342900" indent="-342900">
              <a:buClr>
                <a:srgbClr val="0E376A"/>
              </a:buClr>
              <a:buFontTx/>
              <a:buChar char="-"/>
            </a:pPr>
            <a:r>
              <a:rPr lang="fr-FR" sz="1800" b="0" u="none" dirty="0">
                <a:sym typeface="Wingdings" panose="05000000000000000000" pitchFamily="2" charset="2"/>
              </a:rPr>
              <a:t>Campagnes d’analyses complémentaires sur les sous-bassins</a:t>
            </a:r>
          </a:p>
          <a:p>
            <a:pPr marL="342900" indent="-342900">
              <a:buClr>
                <a:srgbClr val="0E376A"/>
              </a:buClr>
              <a:buFontTx/>
              <a:buChar char="-"/>
            </a:pPr>
            <a:r>
              <a:rPr lang="fr-FR" sz="1800" b="0" u="none" dirty="0">
                <a:sym typeface="Wingdings" panose="05000000000000000000" pitchFamily="2" charset="2"/>
              </a:rPr>
              <a:t>Etc.</a:t>
            </a:r>
            <a:endParaRPr lang="fr-FR" sz="2000" b="0" u="none" dirty="0">
              <a:sym typeface="Wingdings" panose="05000000000000000000" pitchFamily="2" charset="2"/>
            </a:endParaRPr>
          </a:p>
        </p:txBody>
      </p:sp>
      <p:sp>
        <p:nvSpPr>
          <p:cNvPr id="53" name="ZoneTexte 52">
            <a:extLst>
              <a:ext uri="{FF2B5EF4-FFF2-40B4-BE49-F238E27FC236}">
                <a16:creationId xmlns:a16="http://schemas.microsoft.com/office/drawing/2014/main" id="{FC72D75D-97EF-E452-D9BA-737B54BD1A86}"/>
              </a:ext>
            </a:extLst>
          </p:cNvPr>
          <p:cNvSpPr txBox="1"/>
          <p:nvPr/>
        </p:nvSpPr>
        <p:spPr>
          <a:xfrm>
            <a:off x="8953391" y="3429000"/>
            <a:ext cx="2693029" cy="400110"/>
          </a:xfrm>
          <a:prstGeom prst="rect">
            <a:avLst/>
          </a:prstGeom>
          <a:solidFill>
            <a:schemeClr val="bg1">
              <a:alpha val="35000"/>
            </a:schemeClr>
          </a:solidFill>
        </p:spPr>
        <p:txBody>
          <a:bodyPr wrap="square" rtlCol="0">
            <a:spAutoFit/>
          </a:bodyPr>
          <a:lstStyle/>
          <a:p>
            <a:pPr algn="r"/>
            <a:r>
              <a:rPr lang="fr-FR" sz="1000" i="1" dirty="0"/>
              <a:t>Carte extraite du diagnostic des réseaux du SA d’Agon-Coutainville (SUEZ, 2025)</a:t>
            </a:r>
          </a:p>
        </p:txBody>
      </p:sp>
      <p:pic>
        <p:nvPicPr>
          <p:cNvPr id="4" name="Image 3">
            <a:extLst>
              <a:ext uri="{FF2B5EF4-FFF2-40B4-BE49-F238E27FC236}">
                <a16:creationId xmlns:a16="http://schemas.microsoft.com/office/drawing/2014/main" id="{16764655-0F3C-F85B-C49A-C59E04A6613B}"/>
              </a:ext>
            </a:extLst>
          </p:cNvPr>
          <p:cNvPicPr>
            <a:picLocks noChangeAspect="1"/>
          </p:cNvPicPr>
          <p:nvPr/>
        </p:nvPicPr>
        <p:blipFill>
          <a:blip r:embed="rId2"/>
          <a:stretch>
            <a:fillRect/>
          </a:stretch>
        </p:blipFill>
        <p:spPr>
          <a:xfrm>
            <a:off x="8524215" y="1029832"/>
            <a:ext cx="3122205" cy="2399168"/>
          </a:xfrm>
          <a:prstGeom prst="rect">
            <a:avLst/>
          </a:prstGeom>
        </p:spPr>
      </p:pic>
      <p:pic>
        <p:nvPicPr>
          <p:cNvPr id="6" name="Image 5">
            <a:extLst>
              <a:ext uri="{FF2B5EF4-FFF2-40B4-BE49-F238E27FC236}">
                <a16:creationId xmlns:a16="http://schemas.microsoft.com/office/drawing/2014/main" id="{4533AC88-E5A1-CC8E-9FB0-19969B109D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8753" y="3890513"/>
            <a:ext cx="2693029" cy="2019594"/>
          </a:xfrm>
          <a:prstGeom prst="rect">
            <a:avLst/>
          </a:prstGeom>
        </p:spPr>
      </p:pic>
      <p:sp>
        <p:nvSpPr>
          <p:cNvPr id="8" name="ZoneTexte 7">
            <a:extLst>
              <a:ext uri="{FF2B5EF4-FFF2-40B4-BE49-F238E27FC236}">
                <a16:creationId xmlns:a16="http://schemas.microsoft.com/office/drawing/2014/main" id="{E55619E3-3A5B-A414-E73C-01E9946FC81B}"/>
              </a:ext>
            </a:extLst>
          </p:cNvPr>
          <p:cNvSpPr txBox="1"/>
          <p:nvPr/>
        </p:nvSpPr>
        <p:spPr>
          <a:xfrm>
            <a:off x="8494116" y="5971510"/>
            <a:ext cx="2693029" cy="246221"/>
          </a:xfrm>
          <a:prstGeom prst="rect">
            <a:avLst/>
          </a:prstGeom>
          <a:solidFill>
            <a:schemeClr val="bg1">
              <a:alpha val="35000"/>
            </a:schemeClr>
          </a:solidFill>
        </p:spPr>
        <p:txBody>
          <a:bodyPr wrap="square" rtlCol="0">
            <a:spAutoFit/>
          </a:bodyPr>
          <a:lstStyle/>
          <a:p>
            <a:pPr algn="r"/>
            <a:r>
              <a:rPr lang="fr-FR" sz="1000" i="1" dirty="0"/>
              <a:t>Abreuvoir aménagé (Cliché SIAES)</a:t>
            </a:r>
          </a:p>
        </p:txBody>
      </p:sp>
      <p:pic>
        <p:nvPicPr>
          <p:cNvPr id="10" name="Image 9">
            <a:extLst>
              <a:ext uri="{FF2B5EF4-FFF2-40B4-BE49-F238E27FC236}">
                <a16:creationId xmlns:a16="http://schemas.microsoft.com/office/drawing/2014/main" id="{6C5FB05E-A2C1-5E9B-06D7-7FC92ABF54D0}"/>
              </a:ext>
            </a:extLst>
          </p:cNvPr>
          <p:cNvPicPr>
            <a:picLocks noChangeAspect="1"/>
          </p:cNvPicPr>
          <p:nvPr/>
        </p:nvPicPr>
        <p:blipFill>
          <a:blip r:embed="rId4"/>
          <a:srcRect t="9910" r="6204"/>
          <a:stretch>
            <a:fillRect/>
          </a:stretch>
        </p:blipFill>
        <p:spPr>
          <a:xfrm>
            <a:off x="5524052" y="4629023"/>
            <a:ext cx="1601275" cy="2019595"/>
          </a:xfrm>
          <a:prstGeom prst="rect">
            <a:avLst/>
          </a:prstGeom>
        </p:spPr>
      </p:pic>
      <p:sp>
        <p:nvSpPr>
          <p:cNvPr id="11" name="ZoneTexte 10">
            <a:extLst>
              <a:ext uri="{FF2B5EF4-FFF2-40B4-BE49-F238E27FC236}">
                <a16:creationId xmlns:a16="http://schemas.microsoft.com/office/drawing/2014/main" id="{FEEF763B-7716-C55C-25E9-3457C5FC172C}"/>
              </a:ext>
            </a:extLst>
          </p:cNvPr>
          <p:cNvSpPr txBox="1"/>
          <p:nvPr/>
        </p:nvSpPr>
        <p:spPr>
          <a:xfrm>
            <a:off x="6977745" y="6094620"/>
            <a:ext cx="1601275" cy="553998"/>
          </a:xfrm>
          <a:prstGeom prst="rect">
            <a:avLst/>
          </a:prstGeom>
          <a:solidFill>
            <a:schemeClr val="bg1">
              <a:alpha val="35000"/>
            </a:schemeClr>
          </a:solidFill>
        </p:spPr>
        <p:txBody>
          <a:bodyPr wrap="square" rtlCol="0">
            <a:spAutoFit/>
          </a:bodyPr>
          <a:lstStyle/>
          <a:p>
            <a:pPr algn="r"/>
            <a:r>
              <a:rPr lang="fr-FR" sz="1000" i="1" dirty="0"/>
              <a:t>Cliché extrait d’un diagnostic d’exploitation agricole (CMB, 2020)</a:t>
            </a:r>
          </a:p>
        </p:txBody>
      </p:sp>
    </p:spTree>
    <p:extLst>
      <p:ext uri="{BB962C8B-B14F-4D97-AF65-F5344CB8AC3E}">
        <p14:creationId xmlns:p14="http://schemas.microsoft.com/office/powerpoint/2010/main" val="3538831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832E9-4291-78F3-4382-17461A3ACF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27802F2-79E7-1E4F-69C3-7EC2DCAC1C87}"/>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a:extLst>
              <a:ext uri="{FF2B5EF4-FFF2-40B4-BE49-F238E27FC236}">
                <a16:creationId xmlns:a16="http://schemas.microsoft.com/office/drawing/2014/main" id="{1B491A58-3606-7E11-B53D-7E49B5DB327E}"/>
              </a:ext>
            </a:extLst>
          </p:cNvPr>
          <p:cNvSpPr txBox="1"/>
          <p:nvPr/>
        </p:nvSpPr>
        <p:spPr>
          <a:xfrm>
            <a:off x="9785268" y="196759"/>
            <a:ext cx="2204963" cy="646331"/>
          </a:xfrm>
          <a:prstGeom prst="rect">
            <a:avLst/>
          </a:prstGeom>
          <a:noFill/>
        </p:spPr>
        <p:txBody>
          <a:bodyPr wrap="square" rtlCol="0">
            <a:spAutoFit/>
          </a:bodyPr>
          <a:lstStyle/>
          <a:p>
            <a:pPr algn="r"/>
            <a:r>
              <a:rPr lang="fr-FR" dirty="0">
                <a:solidFill>
                  <a:schemeClr val="bg1"/>
                </a:solidFill>
              </a:rPr>
              <a:t>LESSIVAGE</a:t>
            </a:r>
          </a:p>
          <a:p>
            <a:pPr algn="r"/>
            <a:r>
              <a:rPr lang="fr-FR" dirty="0">
                <a:solidFill>
                  <a:schemeClr val="bg1"/>
                </a:solidFill>
              </a:rPr>
              <a:t>DES HAVRES</a:t>
            </a:r>
          </a:p>
        </p:txBody>
      </p:sp>
      <p:sp>
        <p:nvSpPr>
          <p:cNvPr id="7" name="Espace réservé du contenu 2">
            <a:extLst>
              <a:ext uri="{FF2B5EF4-FFF2-40B4-BE49-F238E27FC236}">
                <a16:creationId xmlns:a16="http://schemas.microsoft.com/office/drawing/2014/main" id="{05F874DD-70BB-7051-0707-1F20A3AE6283}"/>
              </a:ext>
            </a:extLst>
          </p:cNvPr>
          <p:cNvSpPr txBox="1">
            <a:spLocks/>
          </p:cNvSpPr>
          <p:nvPr/>
        </p:nvSpPr>
        <p:spPr>
          <a:xfrm>
            <a:off x="181151" y="1094922"/>
            <a:ext cx="11809079" cy="1155219"/>
          </a:xfrm>
          <a:prstGeom prst="rect">
            <a:avLst/>
          </a:prstGeom>
        </p:spPr>
        <p:txBody>
          <a:bodyPr vert="horz" lIns="91440" tIns="45720" rIns="91440" bIns="45720" rtlCol="0">
            <a:noAutofit/>
          </a:bodyPr>
          <a:lstStyle>
            <a:defPPr>
              <a:defRPr lang="fr-FR"/>
            </a:defPPr>
            <a:lvl1pPr indent="0" eaLnBrk="0" fontAlgn="base" hangingPunct="0">
              <a:spcBef>
                <a:spcPct val="20000"/>
              </a:spcBef>
              <a:spcAft>
                <a:spcPct val="0"/>
              </a:spcAft>
              <a:buClr>
                <a:srgbClr val="0070C0"/>
              </a:buClr>
              <a:buFont typeface="Wingdings" panose="05000000000000000000" pitchFamily="2" charset="2"/>
              <a:buNone/>
              <a:defRPr sz="2400" b="1" u="none"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pPr algn="just"/>
            <a:r>
              <a:rPr lang="fr-FR" sz="2000" dirty="0">
                <a:latin typeface="+mj-lt"/>
              </a:rPr>
              <a:t>Constat : </a:t>
            </a:r>
            <a:r>
              <a:rPr lang="fr-FR" sz="2000" dirty="0"/>
              <a:t>Par forts coefficients de marée (&gt; 100), le suivi de la qualité des eaux littorales situées à proximité de certains havres de la côte ouest (Lessay, de Regnéville ou de la Vanlée) montre ponctuellement des contaminations microbiologiques ; </a:t>
            </a:r>
            <a:r>
              <a:rPr lang="fr-FR" sz="2000" u="sng" dirty="0"/>
              <a:t>et cela même par temps sec.</a:t>
            </a:r>
            <a:endParaRPr lang="fr-FR" u="sng" dirty="0"/>
          </a:p>
        </p:txBody>
      </p:sp>
      <p:sp>
        <p:nvSpPr>
          <p:cNvPr id="4" name="Espace réservé du contenu 2">
            <a:extLst>
              <a:ext uri="{FF2B5EF4-FFF2-40B4-BE49-F238E27FC236}">
                <a16:creationId xmlns:a16="http://schemas.microsoft.com/office/drawing/2014/main" id="{7178F189-D505-1ECA-ED66-7D993CFEE159}"/>
              </a:ext>
            </a:extLst>
          </p:cNvPr>
          <p:cNvSpPr txBox="1">
            <a:spLocks/>
          </p:cNvSpPr>
          <p:nvPr/>
        </p:nvSpPr>
        <p:spPr>
          <a:xfrm>
            <a:off x="181150" y="2339149"/>
            <a:ext cx="11809079" cy="448876"/>
          </a:xfrm>
          <a:prstGeom prst="rect">
            <a:avLst/>
          </a:prstGeom>
        </p:spPr>
        <p:txBody>
          <a:bodyPr vert="horz" lIns="91440" tIns="45720" rIns="91440" bIns="45720" rtlCol="0">
            <a:noAutofit/>
          </a:bodyPr>
          <a:lstStyle>
            <a:defPPr>
              <a:defRPr lang="fr-FR"/>
            </a:defPPr>
            <a:lvl1pPr indent="0" eaLnBrk="0" fontAlgn="base" hangingPunct="0">
              <a:spcBef>
                <a:spcPct val="20000"/>
              </a:spcBef>
              <a:spcAft>
                <a:spcPct val="0"/>
              </a:spcAft>
              <a:buClr>
                <a:srgbClr val="0070C0"/>
              </a:buClr>
              <a:buFont typeface="Wingdings" panose="05000000000000000000" pitchFamily="2" charset="2"/>
              <a:buNone/>
              <a:defRPr sz="2400" b="1" u="none"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pPr algn="just"/>
            <a:r>
              <a:rPr lang="fr-FR" sz="2000" dirty="0">
                <a:latin typeface="+mj-lt"/>
              </a:rPr>
              <a:t>Deux sources de pollution potentielles ont été étudiées dans le cadre du RQM :</a:t>
            </a:r>
          </a:p>
        </p:txBody>
      </p:sp>
      <p:pic>
        <p:nvPicPr>
          <p:cNvPr id="3" name="Image 2">
            <a:extLst>
              <a:ext uri="{FF2B5EF4-FFF2-40B4-BE49-F238E27FC236}">
                <a16:creationId xmlns:a16="http://schemas.microsoft.com/office/drawing/2014/main" id="{A9E5439B-D5FB-CD44-F08B-5CD73F5F7008}"/>
              </a:ext>
            </a:extLst>
          </p:cNvPr>
          <p:cNvPicPr>
            <a:picLocks noChangeAspect="1"/>
          </p:cNvPicPr>
          <p:nvPr/>
        </p:nvPicPr>
        <p:blipFill rotWithShape="1">
          <a:blip r:embed="rId2"/>
          <a:srcRect l="9596" t="13015" b="15153"/>
          <a:stretch/>
        </p:blipFill>
        <p:spPr>
          <a:xfrm>
            <a:off x="6366823" y="4750776"/>
            <a:ext cx="1753251" cy="1849244"/>
          </a:xfrm>
          <a:prstGeom prst="rect">
            <a:avLst/>
          </a:prstGeom>
          <a:effectLst>
            <a:softEdge rad="38100"/>
          </a:effectLst>
        </p:spPr>
      </p:pic>
      <p:pic>
        <p:nvPicPr>
          <p:cNvPr id="8" name="Image 7" descr="Une image contenant plein air, ciel, sol, eau&#10;&#10;Le contenu généré par l’IA peut être incorrect.">
            <a:extLst>
              <a:ext uri="{FF2B5EF4-FFF2-40B4-BE49-F238E27FC236}">
                <a16:creationId xmlns:a16="http://schemas.microsoft.com/office/drawing/2014/main" id="{184C348B-37EB-AEFF-94E6-25674EF69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402" y="4711008"/>
            <a:ext cx="1446584" cy="1928779"/>
          </a:xfrm>
          <a:prstGeom prst="rect">
            <a:avLst/>
          </a:prstGeom>
          <a:effectLst>
            <a:softEdge rad="38100"/>
          </a:effectLst>
        </p:spPr>
      </p:pic>
      <p:pic>
        <p:nvPicPr>
          <p:cNvPr id="12" name="Image 11" descr="Une image contenant sol, plein air, terre, plage&#10;&#10;Le contenu généré par l’IA peut être incorrect.">
            <a:extLst>
              <a:ext uri="{FF2B5EF4-FFF2-40B4-BE49-F238E27FC236}">
                <a16:creationId xmlns:a16="http://schemas.microsoft.com/office/drawing/2014/main" id="{7216793C-E8A6-33C0-D2D3-498F112EB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2694" y="2865336"/>
            <a:ext cx="2127111" cy="1602009"/>
          </a:xfrm>
          <a:prstGeom prst="rect">
            <a:avLst/>
          </a:prstGeom>
          <a:effectLst>
            <a:softEdge rad="38100"/>
          </a:effectLst>
        </p:spPr>
      </p:pic>
      <p:pic>
        <p:nvPicPr>
          <p:cNvPr id="14" name="Image 13" descr="Une image contenant herbe, plein air, mammifère, pâturage&#10;&#10;Le contenu généré par l’IA peut être incorrect.">
            <a:extLst>
              <a:ext uri="{FF2B5EF4-FFF2-40B4-BE49-F238E27FC236}">
                <a16:creationId xmlns:a16="http://schemas.microsoft.com/office/drawing/2014/main" id="{196E6C2B-86F6-4D9D-6116-0F1DF78A1D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595" y="2865336"/>
            <a:ext cx="2815757" cy="1583863"/>
          </a:xfrm>
          <a:prstGeom prst="rect">
            <a:avLst/>
          </a:prstGeom>
          <a:effectLst>
            <a:softEdge rad="38100"/>
          </a:effectLst>
        </p:spPr>
      </p:pic>
      <p:sp>
        <p:nvSpPr>
          <p:cNvPr id="15" name="Espace réservé du contenu 2">
            <a:extLst>
              <a:ext uri="{FF2B5EF4-FFF2-40B4-BE49-F238E27FC236}">
                <a16:creationId xmlns:a16="http://schemas.microsoft.com/office/drawing/2014/main" id="{E1DCD500-7318-0466-184C-2F033886DD6B}"/>
              </a:ext>
            </a:extLst>
          </p:cNvPr>
          <p:cNvSpPr txBox="1">
            <a:spLocks/>
          </p:cNvSpPr>
          <p:nvPr/>
        </p:nvSpPr>
        <p:spPr>
          <a:xfrm>
            <a:off x="244448" y="4750776"/>
            <a:ext cx="6122375" cy="812196"/>
          </a:xfrm>
          <a:prstGeom prst="rect">
            <a:avLst/>
          </a:prstGeom>
        </p:spPr>
        <p:txBody>
          <a:bodyPr vert="horz" lIns="91440" tIns="45720" rIns="91440" bIns="45720" rtlCol="0">
            <a:noAutofit/>
          </a:bodyPr>
          <a:lstStyle>
            <a:defPPr>
              <a:defRPr lang="fr-FR"/>
            </a:defPPr>
            <a:lvl1pPr indent="0" eaLnBrk="0" fontAlgn="base" hangingPunct="0">
              <a:spcBef>
                <a:spcPct val="20000"/>
              </a:spcBef>
              <a:spcAft>
                <a:spcPct val="0"/>
              </a:spcAft>
              <a:buClr>
                <a:srgbClr val="0070C0"/>
              </a:buClr>
              <a:buFont typeface="Wingdings" panose="05000000000000000000" pitchFamily="2" charset="2"/>
              <a:buNone/>
              <a:defRPr sz="2400" b="1" u="none"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pPr algn="just">
              <a:buClr>
                <a:srgbClr val="0E376A"/>
              </a:buClr>
            </a:pPr>
            <a:r>
              <a:rPr lang="fr-FR" b="0" dirty="0">
                <a:sym typeface="Wingdings" panose="05000000000000000000" pitchFamily="2" charset="2"/>
              </a:rPr>
              <a:t></a:t>
            </a:r>
            <a:r>
              <a:rPr lang="fr-FR" sz="2000" b="0" dirty="0"/>
              <a:t>La remise en suspension des sédiments fins de surface au sein des havres</a:t>
            </a:r>
            <a:endParaRPr lang="fr-FR" b="0" u="sng" dirty="0"/>
          </a:p>
        </p:txBody>
      </p:sp>
      <p:sp>
        <p:nvSpPr>
          <p:cNvPr id="9" name="ZoneTexte 8">
            <a:extLst>
              <a:ext uri="{FF2B5EF4-FFF2-40B4-BE49-F238E27FC236}">
                <a16:creationId xmlns:a16="http://schemas.microsoft.com/office/drawing/2014/main" id="{A325EB19-119B-C001-E4D0-AFE2F7D28E81}"/>
              </a:ext>
            </a:extLst>
          </p:cNvPr>
          <p:cNvSpPr txBox="1"/>
          <p:nvPr/>
        </p:nvSpPr>
        <p:spPr>
          <a:xfrm>
            <a:off x="244448" y="3145168"/>
            <a:ext cx="6145306" cy="369332"/>
          </a:xfrm>
          <a:prstGeom prst="rect">
            <a:avLst/>
          </a:prstGeom>
        </p:spPr>
        <p:txBody>
          <a:bodyPr vert="horz" lIns="91440" tIns="45720" rIns="91440" bIns="45720" rtlCol="0">
            <a:noAutofit/>
          </a:bodyPr>
          <a:lstStyle>
            <a:defPPr>
              <a:defRPr lang="fr-FR"/>
            </a:defPPr>
            <a:lvl1pPr indent="0" algn="just" eaLnBrk="0" fontAlgn="base" hangingPunct="0">
              <a:spcBef>
                <a:spcPct val="20000"/>
              </a:spcBef>
              <a:spcAft>
                <a:spcPct val="0"/>
              </a:spcAft>
              <a:buClr>
                <a:srgbClr val="0E376A"/>
              </a:buClr>
              <a:buFont typeface="Wingdings" panose="05000000000000000000" pitchFamily="2" charset="2"/>
              <a:buNone/>
              <a:defRPr sz="2400" b="0" u="none"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r>
              <a:rPr lang="fr-FR" dirty="0">
                <a:sym typeface="Wingdings" panose="05000000000000000000" pitchFamily="2" charset="2"/>
              </a:rPr>
              <a:t></a:t>
            </a:r>
            <a:r>
              <a:rPr lang="fr-FR" sz="2000" dirty="0"/>
              <a:t>Le lessivage des déjections ovines sur les herbus</a:t>
            </a:r>
          </a:p>
        </p:txBody>
      </p:sp>
    </p:spTree>
    <p:extLst>
      <p:ext uri="{BB962C8B-B14F-4D97-AF65-F5344CB8AC3E}">
        <p14:creationId xmlns:p14="http://schemas.microsoft.com/office/powerpoint/2010/main" val="243165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p:cNvSpPr txBox="1"/>
          <p:nvPr/>
        </p:nvSpPr>
        <p:spPr>
          <a:xfrm>
            <a:off x="9785268" y="196759"/>
            <a:ext cx="2204963" cy="646331"/>
          </a:xfrm>
          <a:prstGeom prst="rect">
            <a:avLst/>
          </a:prstGeom>
          <a:noFill/>
        </p:spPr>
        <p:txBody>
          <a:bodyPr wrap="square" rtlCol="0">
            <a:spAutoFit/>
          </a:bodyPr>
          <a:lstStyle/>
          <a:p>
            <a:pPr algn="r"/>
            <a:r>
              <a:rPr lang="fr-FR" dirty="0">
                <a:solidFill>
                  <a:schemeClr val="bg1"/>
                </a:solidFill>
              </a:rPr>
              <a:t>LESSIVAGE</a:t>
            </a:r>
          </a:p>
          <a:p>
            <a:pPr algn="r"/>
            <a:r>
              <a:rPr lang="fr-FR" dirty="0">
                <a:solidFill>
                  <a:schemeClr val="bg1"/>
                </a:solidFill>
              </a:rPr>
              <a:t>DES HERBUS</a:t>
            </a:r>
          </a:p>
        </p:txBody>
      </p:sp>
      <p:pic>
        <p:nvPicPr>
          <p:cNvPr id="6" name="Image 5"/>
          <p:cNvPicPr/>
          <p:nvPr/>
        </p:nvPicPr>
        <p:blipFill rotWithShape="1">
          <a:blip r:embed="rId2">
            <a:extLst>
              <a:ext uri="{28A0092B-C50C-407E-A947-70E740481C1C}">
                <a14:useLocalDpi xmlns:a14="http://schemas.microsoft.com/office/drawing/2010/main" val="0"/>
              </a:ext>
            </a:extLst>
          </a:blip>
          <a:srcRect r="28579"/>
          <a:stretch/>
        </p:blipFill>
        <p:spPr>
          <a:xfrm>
            <a:off x="8633362" y="1955693"/>
            <a:ext cx="3265714" cy="4382696"/>
          </a:xfrm>
          <a:prstGeom prst="rect">
            <a:avLst/>
          </a:prstGeom>
        </p:spPr>
      </p:pic>
      <p:sp>
        <p:nvSpPr>
          <p:cNvPr id="7" name="Espace réservé du contenu 2"/>
          <p:cNvSpPr txBox="1">
            <a:spLocks/>
          </p:cNvSpPr>
          <p:nvPr/>
        </p:nvSpPr>
        <p:spPr>
          <a:xfrm>
            <a:off x="181152" y="1094922"/>
            <a:ext cx="11492292" cy="1054046"/>
          </a:xfrm>
          <a:prstGeom prst="rect">
            <a:avLst/>
          </a:prstGeom>
        </p:spPr>
        <p:txBody>
          <a:bodyPr vert="horz" lIns="91440" tIns="45720" rIns="91440" bIns="45720" rtlCol="0">
            <a:noAutofit/>
          </a:bodyPr>
          <a:lstStyle>
            <a:defPPr>
              <a:defRPr lang="fr-FR"/>
            </a:defPPr>
            <a:lvl1pPr indent="0" eaLnBrk="0" fontAlgn="base" hangingPunct="0">
              <a:spcBef>
                <a:spcPct val="20000"/>
              </a:spcBef>
              <a:spcAft>
                <a:spcPct val="0"/>
              </a:spcAft>
              <a:buClr>
                <a:srgbClr val="0070C0"/>
              </a:buClr>
              <a:buFont typeface="Wingdings" panose="05000000000000000000" pitchFamily="2" charset="2"/>
              <a:buNone/>
              <a:defRPr sz="2400" b="1" u="none"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pPr algn="just"/>
            <a:r>
              <a:rPr lang="fr-FR" u="sng" dirty="0">
                <a:latin typeface="+mj-lt"/>
              </a:rPr>
              <a:t>Objectif</a:t>
            </a:r>
            <a:r>
              <a:rPr lang="fr-FR" dirty="0">
                <a:latin typeface="+mj-lt"/>
              </a:rPr>
              <a:t> : </a:t>
            </a:r>
            <a:r>
              <a:rPr lang="fr-FR" sz="2200" dirty="0"/>
              <a:t>Etudier la dynamique des teneurs en E. Coli/Entérocoques lors de la vidange de havre de la Vanlée en marée de vive-eau (&gt; coeff. 100) en fonction de l’occupation des herbus par les moutons </a:t>
            </a:r>
          </a:p>
        </p:txBody>
      </p:sp>
      <p:sp>
        <p:nvSpPr>
          <p:cNvPr id="9" name="Rectangle 8"/>
          <p:cNvSpPr/>
          <p:nvPr/>
        </p:nvSpPr>
        <p:spPr>
          <a:xfrm>
            <a:off x="181152" y="2536617"/>
            <a:ext cx="4937113" cy="400110"/>
          </a:xfrm>
          <a:prstGeom prst="rect">
            <a:avLst/>
          </a:prstGeom>
        </p:spPr>
        <p:txBody>
          <a:bodyPr vert="horz" lIns="91440" tIns="45720" rIns="91440" bIns="45720" rtlCol="0">
            <a:noAutofit/>
          </a:bodyPr>
          <a:lstStyle/>
          <a:p>
            <a:pPr>
              <a:spcBef>
                <a:spcPct val="20000"/>
              </a:spcBef>
              <a:buClr>
                <a:srgbClr val="0070C0"/>
              </a:buClr>
              <a:buFont typeface="Wingdings" panose="05000000000000000000" pitchFamily="2" charset="2"/>
              <a:buNone/>
            </a:pPr>
            <a:r>
              <a:rPr lang="fr-FR" sz="2400" b="1" kern="0" dirty="0">
                <a:solidFill>
                  <a:srgbClr val="0E376A"/>
                </a:solidFill>
                <a:ea typeface="+mn-ea"/>
              </a:rPr>
              <a:t>Deux situations étudiées en 2021 :</a:t>
            </a:r>
          </a:p>
        </p:txBody>
      </p:sp>
      <p:sp>
        <p:nvSpPr>
          <p:cNvPr id="10" name="Rectangle 9"/>
          <p:cNvSpPr/>
          <p:nvPr/>
        </p:nvSpPr>
        <p:spPr>
          <a:xfrm>
            <a:off x="251191" y="3823875"/>
            <a:ext cx="7012304" cy="400110"/>
          </a:xfrm>
          <a:prstGeom prst="rect">
            <a:avLst/>
          </a:prstGeom>
        </p:spPr>
        <p:txBody>
          <a:bodyPr wrap="none">
            <a:spAutoFit/>
          </a:bodyPr>
          <a:lstStyle/>
          <a:p>
            <a:r>
              <a:rPr lang="fr-FR" sz="2000" b="1" dirty="0">
                <a:solidFill>
                  <a:srgbClr val="0E376A"/>
                </a:solidFill>
                <a:cs typeface="Calibri" panose="020F0502020204030204" pitchFamily="34" charset="0"/>
              </a:rPr>
              <a:t>- En période de présence des moutons sur les herbus (mai)</a:t>
            </a:r>
          </a:p>
        </p:txBody>
      </p:sp>
      <p:sp>
        <p:nvSpPr>
          <p:cNvPr id="11" name="Rectangle 10"/>
          <p:cNvSpPr/>
          <p:nvPr/>
        </p:nvSpPr>
        <p:spPr>
          <a:xfrm>
            <a:off x="251191" y="3041747"/>
            <a:ext cx="7791411" cy="677108"/>
          </a:xfrm>
          <a:prstGeom prst="rect">
            <a:avLst/>
          </a:prstGeom>
        </p:spPr>
        <p:txBody>
          <a:bodyPr wrap="square">
            <a:spAutoFit/>
          </a:bodyPr>
          <a:lstStyle/>
          <a:p>
            <a:r>
              <a:rPr lang="fr-FR" sz="2000" b="1" dirty="0">
                <a:solidFill>
                  <a:srgbClr val="0E376A"/>
                </a:solidFill>
                <a:cs typeface="Calibri" panose="020F0502020204030204" pitchFamily="34" charset="0"/>
              </a:rPr>
              <a:t>- En période de retrait hivernal des moutons (février)</a:t>
            </a:r>
          </a:p>
          <a:p>
            <a:pPr lvl="1"/>
            <a:r>
              <a:rPr lang="fr-FR" kern="0" dirty="0">
                <a:solidFill>
                  <a:schemeClr val="tx1">
                    <a:lumMod val="65000"/>
                    <a:lumOff val="35000"/>
                  </a:schemeClr>
                </a:solidFill>
                <a:cs typeface="Calibri" panose="020F0502020204030204" pitchFamily="34" charset="0"/>
              </a:rPr>
              <a:t>(retrait des moutons depuis 6 semaines – peu de crottes sur les herbus)</a:t>
            </a:r>
          </a:p>
        </p:txBody>
      </p:sp>
      <p:grpSp>
        <p:nvGrpSpPr>
          <p:cNvPr id="4" name="Groupe 3"/>
          <p:cNvGrpSpPr/>
          <p:nvPr/>
        </p:nvGrpSpPr>
        <p:grpSpPr>
          <a:xfrm>
            <a:off x="251191" y="4603687"/>
            <a:ext cx="10303041" cy="1410977"/>
            <a:chOff x="251191" y="4603687"/>
            <a:chExt cx="10303041" cy="1410977"/>
          </a:xfrm>
        </p:grpSpPr>
        <p:sp>
          <p:nvSpPr>
            <p:cNvPr id="8" name="Rectangle 7"/>
            <p:cNvSpPr/>
            <p:nvPr/>
          </p:nvSpPr>
          <p:spPr>
            <a:xfrm>
              <a:off x="251191" y="4698690"/>
              <a:ext cx="8207048" cy="1077218"/>
            </a:xfrm>
            <a:prstGeom prst="rect">
              <a:avLst/>
            </a:prstGeom>
          </p:spPr>
          <p:txBody>
            <a:bodyPr vert="horz" lIns="91440" tIns="45720" rIns="91440" bIns="45720" rtlCol="0">
              <a:noAutofit/>
            </a:bodyPr>
            <a:lstStyle/>
            <a:p>
              <a:pPr algn="just">
                <a:spcBef>
                  <a:spcPct val="20000"/>
                </a:spcBef>
                <a:buClr>
                  <a:srgbClr val="0070C0"/>
                </a:buClr>
                <a:buFont typeface="Wingdings" panose="05000000000000000000" pitchFamily="2" charset="2"/>
                <a:buNone/>
              </a:pPr>
              <a:r>
                <a:rPr lang="fr-FR" sz="2200" kern="0" dirty="0">
                  <a:solidFill>
                    <a:srgbClr val="0E376A"/>
                  </a:solidFill>
                  <a:cs typeface="Calibri" panose="020F0502020204030204" pitchFamily="34" charset="0"/>
                </a:rPr>
                <a:t>Les écoulements des ruisseaux de Pont de Bois, de la Vanlée et de la Belle-Croix ont également été échantillonnés afin d’apprécier la qualité des écoulements continentaux arrivant dans cette partie du havre.</a:t>
              </a:r>
            </a:p>
          </p:txBody>
        </p:sp>
        <p:sp>
          <p:nvSpPr>
            <p:cNvPr id="3" name="Flèche droite 2"/>
            <p:cNvSpPr/>
            <p:nvPr/>
          </p:nvSpPr>
          <p:spPr>
            <a:xfrm rot="10800000">
              <a:off x="10186097" y="4603687"/>
              <a:ext cx="368135" cy="18206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10800000">
              <a:off x="10183165" y="5464459"/>
              <a:ext cx="368135" cy="18206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rot="16200000">
              <a:off x="9820501" y="5739562"/>
              <a:ext cx="368135" cy="18206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329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p:cNvSpPr txBox="1"/>
          <p:nvPr/>
        </p:nvSpPr>
        <p:spPr>
          <a:xfrm>
            <a:off x="9785268" y="196759"/>
            <a:ext cx="2204963" cy="646331"/>
          </a:xfrm>
          <a:prstGeom prst="rect">
            <a:avLst/>
          </a:prstGeom>
          <a:noFill/>
        </p:spPr>
        <p:txBody>
          <a:bodyPr wrap="square" rtlCol="0">
            <a:spAutoFit/>
          </a:bodyPr>
          <a:lstStyle/>
          <a:p>
            <a:pPr algn="r"/>
            <a:r>
              <a:rPr lang="fr-FR" dirty="0">
                <a:solidFill>
                  <a:schemeClr val="bg1"/>
                </a:solidFill>
              </a:rPr>
              <a:t>LESSIVAGE</a:t>
            </a:r>
          </a:p>
          <a:p>
            <a:pPr algn="r"/>
            <a:r>
              <a:rPr lang="fr-FR" dirty="0">
                <a:solidFill>
                  <a:schemeClr val="bg1"/>
                </a:solidFill>
              </a:rPr>
              <a:t>DES HERBUS</a:t>
            </a:r>
          </a:p>
        </p:txBody>
      </p:sp>
      <p:sp>
        <p:nvSpPr>
          <p:cNvPr id="8" name="Rectangle 7"/>
          <p:cNvSpPr/>
          <p:nvPr/>
        </p:nvSpPr>
        <p:spPr>
          <a:xfrm>
            <a:off x="179874" y="1215357"/>
            <a:ext cx="7503977" cy="461665"/>
          </a:xfrm>
          <a:prstGeom prst="rect">
            <a:avLst/>
          </a:prstGeom>
        </p:spPr>
        <p:txBody>
          <a:bodyPr vert="horz" lIns="91440" tIns="45720" rIns="91440" bIns="45720" rtlCol="0">
            <a:noAutofit/>
          </a:bodyPr>
          <a:lstStyle/>
          <a:p>
            <a:pPr eaLnBrk="0" fontAlgn="base" hangingPunct="0">
              <a:spcBef>
                <a:spcPct val="20000"/>
              </a:spcBef>
              <a:spcAft>
                <a:spcPct val="0"/>
              </a:spcAft>
              <a:buClr>
                <a:srgbClr val="0070C0"/>
              </a:buClr>
              <a:buFont typeface="Wingdings" panose="05000000000000000000" pitchFamily="2" charset="2"/>
              <a:buNone/>
            </a:pPr>
            <a:r>
              <a:rPr lang="fr-FR" sz="2400" b="1" kern="0" dirty="0">
                <a:solidFill>
                  <a:srgbClr val="0E376A"/>
                </a:solidFill>
                <a:latin typeface="+mj-lt"/>
              </a:rPr>
              <a:t>En période de retrait hivernal des moutons (février)</a:t>
            </a:r>
          </a:p>
        </p:txBody>
      </p:sp>
      <p:pic>
        <p:nvPicPr>
          <p:cNvPr id="9" name="Image 8"/>
          <p:cNvPicPr/>
          <p:nvPr/>
        </p:nvPicPr>
        <p:blipFill>
          <a:blip r:embed="rId2">
            <a:extLst>
              <a:ext uri="{28A0092B-C50C-407E-A947-70E740481C1C}">
                <a14:useLocalDpi xmlns:a14="http://schemas.microsoft.com/office/drawing/2010/main" val="0"/>
              </a:ext>
            </a:extLst>
          </a:blip>
          <a:srcRect/>
          <a:stretch>
            <a:fillRect/>
          </a:stretch>
        </p:blipFill>
        <p:spPr bwMode="auto">
          <a:xfrm>
            <a:off x="179874" y="1989128"/>
            <a:ext cx="6785702" cy="4214448"/>
          </a:xfrm>
          <a:prstGeom prst="rect">
            <a:avLst/>
          </a:prstGeom>
          <a:noFill/>
          <a:ln>
            <a:noFill/>
          </a:ln>
        </p:spPr>
      </p:pic>
      <p:sp>
        <p:nvSpPr>
          <p:cNvPr id="10" name="Rectangle 9"/>
          <p:cNvSpPr/>
          <p:nvPr/>
        </p:nvSpPr>
        <p:spPr>
          <a:xfrm>
            <a:off x="7064188" y="2707351"/>
            <a:ext cx="4926043" cy="1479168"/>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0070C0"/>
              </a:buClr>
              <a:buFont typeface="Wingdings" panose="05000000000000000000" pitchFamily="2" charset="2"/>
              <a:buNone/>
            </a:pPr>
            <a:r>
              <a:rPr lang="fr-FR" sz="2200" b="1" kern="0" dirty="0">
                <a:solidFill>
                  <a:srgbClr val="0E376A"/>
                </a:solidFill>
              </a:rPr>
              <a:t>Excellente qualité des eaux sortant de la partie sud du havre ainsi que sur les principaux cours d’eau qui y débouchent. </a:t>
            </a:r>
          </a:p>
          <a:p>
            <a:pPr algn="ctr" eaLnBrk="0" fontAlgn="base" hangingPunct="0">
              <a:spcBef>
                <a:spcPct val="20000"/>
              </a:spcBef>
              <a:spcAft>
                <a:spcPct val="0"/>
              </a:spcAft>
              <a:buClr>
                <a:srgbClr val="0070C0"/>
              </a:buClr>
              <a:buFont typeface="Wingdings" panose="05000000000000000000" pitchFamily="2" charset="2"/>
              <a:buNone/>
            </a:pPr>
            <a:endParaRPr lang="fr-FR" sz="2400" b="1" kern="0" dirty="0">
              <a:solidFill>
                <a:srgbClr val="0E376A"/>
              </a:solidFill>
            </a:endParaRPr>
          </a:p>
          <a:p>
            <a:pPr algn="ctr" eaLnBrk="0" fontAlgn="base" hangingPunct="0">
              <a:spcBef>
                <a:spcPct val="20000"/>
              </a:spcBef>
              <a:spcAft>
                <a:spcPct val="0"/>
              </a:spcAft>
              <a:buClr>
                <a:srgbClr val="0070C0"/>
              </a:buClr>
              <a:buFont typeface="Wingdings" panose="05000000000000000000" pitchFamily="2" charset="2"/>
              <a:buNone/>
            </a:pPr>
            <a:endParaRPr lang="fr-FR" sz="2400" b="1" kern="0" dirty="0">
              <a:solidFill>
                <a:srgbClr val="0E376A"/>
              </a:solidFill>
            </a:endParaRPr>
          </a:p>
        </p:txBody>
      </p:sp>
      <p:sp>
        <p:nvSpPr>
          <p:cNvPr id="11" name="Rectangle 10"/>
          <p:cNvSpPr/>
          <p:nvPr/>
        </p:nvSpPr>
        <p:spPr>
          <a:xfrm>
            <a:off x="8726654" y="2036881"/>
            <a:ext cx="1306768" cy="461665"/>
          </a:xfrm>
          <a:prstGeom prst="rect">
            <a:avLst/>
          </a:prstGeom>
        </p:spPr>
        <p:txBody>
          <a:bodyPr vert="horz" lIns="91440" tIns="45720" rIns="91440" bIns="45720" rtlCol="0">
            <a:noAutofit/>
          </a:bodyPr>
          <a:lstStyle/>
          <a:p>
            <a:pPr algn="ctr" eaLnBrk="0" fontAlgn="base" hangingPunct="0">
              <a:spcBef>
                <a:spcPct val="20000"/>
              </a:spcBef>
              <a:spcAft>
                <a:spcPct val="0"/>
              </a:spcAft>
              <a:buClr>
                <a:srgbClr val="0070C0"/>
              </a:buClr>
              <a:buFont typeface="Wingdings" panose="05000000000000000000" pitchFamily="2" charset="2"/>
              <a:buNone/>
            </a:pPr>
            <a:r>
              <a:rPr lang="fr-FR" sz="2400" b="1" u="sng" kern="0" dirty="0">
                <a:solidFill>
                  <a:srgbClr val="0E376A"/>
                </a:solidFill>
                <a:latin typeface="+mj-lt"/>
              </a:rPr>
              <a:t>Constat</a:t>
            </a:r>
          </a:p>
        </p:txBody>
      </p:sp>
      <p:sp>
        <p:nvSpPr>
          <p:cNvPr id="3" name="Rectangle 2">
            <a:extLst>
              <a:ext uri="{FF2B5EF4-FFF2-40B4-BE49-F238E27FC236}">
                <a16:creationId xmlns:a16="http://schemas.microsoft.com/office/drawing/2014/main" id="{C2B203E5-C44A-63BF-51A0-857370ED0185}"/>
              </a:ext>
            </a:extLst>
          </p:cNvPr>
          <p:cNvSpPr/>
          <p:nvPr/>
        </p:nvSpPr>
        <p:spPr>
          <a:xfrm>
            <a:off x="7790848" y="4998519"/>
            <a:ext cx="4221278" cy="1089809"/>
          </a:xfrm>
          <a:prstGeom prst="rect">
            <a:avLst/>
          </a:prstGeom>
          <a:solidFill>
            <a:schemeClr val="accent1">
              <a:lumMod val="20000"/>
              <a:lumOff val="80000"/>
            </a:schemeClr>
          </a:solidFill>
        </p:spPr>
        <p:txBody>
          <a:bodyPr vert="horz" lIns="91440" tIns="45720" rIns="91440" bIns="45720" rtlCol="0">
            <a:noAutofit/>
          </a:bodyPr>
          <a:lstStyle/>
          <a:p>
            <a:pPr algn="ctr" eaLnBrk="0" fontAlgn="base" hangingPunct="0">
              <a:spcBef>
                <a:spcPct val="20000"/>
              </a:spcBef>
              <a:spcAft>
                <a:spcPct val="0"/>
              </a:spcAft>
              <a:buClr>
                <a:srgbClr val="0070C0"/>
              </a:buClr>
              <a:buFont typeface="Wingdings" panose="05000000000000000000" pitchFamily="2" charset="2"/>
              <a:buNone/>
            </a:pPr>
            <a:r>
              <a:rPr lang="fr-FR" sz="2000" b="1" kern="0" dirty="0">
                <a:solidFill>
                  <a:srgbClr val="0E376A"/>
                </a:solidFill>
              </a:rPr>
              <a:t>Une bonne qualité malgré une  remise en suspension des sédiments fin du havre</a:t>
            </a:r>
          </a:p>
          <a:p>
            <a:pPr algn="just" eaLnBrk="0" fontAlgn="base" hangingPunct="0">
              <a:spcBef>
                <a:spcPct val="20000"/>
              </a:spcBef>
              <a:spcAft>
                <a:spcPct val="0"/>
              </a:spcAft>
              <a:buClr>
                <a:srgbClr val="0070C0"/>
              </a:buClr>
              <a:buFont typeface="Wingdings" panose="05000000000000000000" pitchFamily="2" charset="2"/>
              <a:buNone/>
            </a:pPr>
            <a:endParaRPr lang="fr-FR" sz="2200" b="1" kern="0" dirty="0">
              <a:solidFill>
                <a:srgbClr val="0E376A"/>
              </a:solidFill>
            </a:endParaRPr>
          </a:p>
          <a:p>
            <a:pPr algn="just" eaLnBrk="0" fontAlgn="base" hangingPunct="0">
              <a:spcBef>
                <a:spcPct val="20000"/>
              </a:spcBef>
              <a:spcAft>
                <a:spcPct val="0"/>
              </a:spcAft>
              <a:buClr>
                <a:srgbClr val="0070C0"/>
              </a:buClr>
              <a:buFont typeface="Wingdings" panose="05000000000000000000" pitchFamily="2" charset="2"/>
              <a:buNone/>
            </a:pPr>
            <a:endParaRPr lang="fr-FR" sz="2200" b="1" kern="0" dirty="0">
              <a:solidFill>
                <a:srgbClr val="0E376A"/>
              </a:solidFill>
            </a:endParaRPr>
          </a:p>
        </p:txBody>
      </p:sp>
      <p:pic>
        <p:nvPicPr>
          <p:cNvPr id="6" name="Image 5">
            <a:extLst>
              <a:ext uri="{FF2B5EF4-FFF2-40B4-BE49-F238E27FC236}">
                <a16:creationId xmlns:a16="http://schemas.microsoft.com/office/drawing/2014/main" id="{1981A31F-85CB-93EF-8B82-AC94DE39F097}"/>
              </a:ext>
            </a:extLst>
          </p:cNvPr>
          <p:cNvPicPr>
            <a:picLocks noChangeAspect="1"/>
          </p:cNvPicPr>
          <p:nvPr/>
        </p:nvPicPr>
        <p:blipFill>
          <a:blip r:embed="rId3"/>
          <a:stretch>
            <a:fillRect/>
          </a:stretch>
        </p:blipFill>
        <p:spPr>
          <a:xfrm>
            <a:off x="6994165" y="4736008"/>
            <a:ext cx="786349" cy="906635"/>
          </a:xfrm>
          <a:prstGeom prst="rect">
            <a:avLst/>
          </a:prstGeom>
        </p:spPr>
      </p:pic>
      <p:sp>
        <p:nvSpPr>
          <p:cNvPr id="5" name="Rectangle 4">
            <a:extLst>
              <a:ext uri="{FF2B5EF4-FFF2-40B4-BE49-F238E27FC236}">
                <a16:creationId xmlns:a16="http://schemas.microsoft.com/office/drawing/2014/main" id="{B8AF0913-F2E5-0573-2018-B8A07F85C70F}"/>
              </a:ext>
            </a:extLst>
          </p:cNvPr>
          <p:cNvSpPr/>
          <p:nvPr/>
        </p:nvSpPr>
        <p:spPr>
          <a:xfrm>
            <a:off x="7683851" y="4595863"/>
            <a:ext cx="4926043" cy="311466"/>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0070C0"/>
              </a:buClr>
              <a:buFont typeface="Wingdings" panose="05000000000000000000" pitchFamily="2" charset="2"/>
              <a:buNone/>
            </a:pPr>
            <a:r>
              <a:rPr lang="fr-FR" sz="1600" b="1" i="1" kern="0" dirty="0">
                <a:solidFill>
                  <a:srgbClr val="0E376A"/>
                </a:solidFill>
              </a:rPr>
              <a:t>A noter…</a:t>
            </a:r>
          </a:p>
        </p:txBody>
      </p:sp>
    </p:spTree>
    <p:extLst>
      <p:ext uri="{BB962C8B-B14F-4D97-AF65-F5344CB8AC3E}">
        <p14:creationId xmlns:p14="http://schemas.microsoft.com/office/powerpoint/2010/main" val="16856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p:cNvSpPr txBox="1"/>
          <p:nvPr/>
        </p:nvSpPr>
        <p:spPr>
          <a:xfrm>
            <a:off x="9785268" y="196759"/>
            <a:ext cx="2204963" cy="646331"/>
          </a:xfrm>
          <a:prstGeom prst="rect">
            <a:avLst/>
          </a:prstGeom>
          <a:noFill/>
        </p:spPr>
        <p:txBody>
          <a:bodyPr wrap="square" rtlCol="0">
            <a:spAutoFit/>
          </a:bodyPr>
          <a:lstStyle/>
          <a:p>
            <a:pPr algn="r"/>
            <a:r>
              <a:rPr lang="fr-FR" dirty="0">
                <a:solidFill>
                  <a:schemeClr val="bg1"/>
                </a:solidFill>
              </a:rPr>
              <a:t>LESSIVAGE</a:t>
            </a:r>
          </a:p>
          <a:p>
            <a:pPr algn="r"/>
            <a:r>
              <a:rPr lang="fr-FR" dirty="0">
                <a:solidFill>
                  <a:schemeClr val="bg1"/>
                </a:solidFill>
              </a:rPr>
              <a:t>DES HERBUS</a:t>
            </a:r>
          </a:p>
        </p:txBody>
      </p:sp>
      <p:sp>
        <p:nvSpPr>
          <p:cNvPr id="5" name="Rectangle 4"/>
          <p:cNvSpPr/>
          <p:nvPr/>
        </p:nvSpPr>
        <p:spPr>
          <a:xfrm>
            <a:off x="17348" y="1104135"/>
            <a:ext cx="8217314" cy="461665"/>
          </a:xfrm>
          <a:prstGeom prst="rect">
            <a:avLst/>
          </a:prstGeom>
        </p:spPr>
        <p:txBody>
          <a:bodyPr vert="horz" lIns="91440" tIns="45720" rIns="91440" bIns="45720" rtlCol="0">
            <a:noAutofit/>
          </a:bodyPr>
          <a:lstStyle/>
          <a:p>
            <a:pPr eaLnBrk="0" fontAlgn="base" hangingPunct="0">
              <a:spcBef>
                <a:spcPct val="20000"/>
              </a:spcBef>
              <a:spcAft>
                <a:spcPct val="0"/>
              </a:spcAft>
              <a:buClr>
                <a:srgbClr val="0070C0"/>
              </a:buClr>
              <a:buFont typeface="Wingdings" panose="05000000000000000000" pitchFamily="2" charset="2"/>
              <a:buNone/>
            </a:pPr>
            <a:r>
              <a:rPr lang="fr-FR" sz="2400" b="1" kern="0" dirty="0">
                <a:solidFill>
                  <a:srgbClr val="0E376A"/>
                </a:solidFill>
                <a:latin typeface="+mj-lt"/>
              </a:rPr>
              <a:t>En période de présence des moutons sur les herbus (mai)</a:t>
            </a:r>
          </a:p>
        </p:txBody>
      </p:sp>
      <p:sp>
        <p:nvSpPr>
          <p:cNvPr id="6" name="Rectangle 5"/>
          <p:cNvSpPr/>
          <p:nvPr/>
        </p:nvSpPr>
        <p:spPr>
          <a:xfrm>
            <a:off x="6349916" y="2602333"/>
            <a:ext cx="5577950" cy="1434406"/>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0070C0"/>
              </a:buClr>
              <a:buFont typeface="Wingdings" panose="05000000000000000000" pitchFamily="2" charset="2"/>
              <a:buNone/>
            </a:pPr>
            <a:r>
              <a:rPr lang="fr-FR" sz="2000" b="1" kern="0" dirty="0">
                <a:solidFill>
                  <a:srgbClr val="0E376A"/>
                </a:solidFill>
              </a:rPr>
              <a:t>Qualité médiocre en sortie du havre  avec des teneurs en E. Coli &gt; 10</a:t>
            </a:r>
            <a:r>
              <a:rPr lang="fr-FR" sz="2000" b="1" kern="0" baseline="30000" dirty="0">
                <a:solidFill>
                  <a:srgbClr val="0E376A"/>
                </a:solidFill>
              </a:rPr>
              <a:t>4</a:t>
            </a:r>
            <a:r>
              <a:rPr lang="fr-FR" sz="2000" b="1" kern="0" dirty="0">
                <a:solidFill>
                  <a:srgbClr val="0E376A"/>
                </a:solidFill>
              </a:rPr>
              <a:t> n/100ml tout au long de la vidange alors que les cours d’eau n’ont pas montré de dérives de qualité majeure.</a:t>
            </a:r>
          </a:p>
        </p:txBody>
      </p:sp>
      <p:pic>
        <p:nvPicPr>
          <p:cNvPr id="7" name="Image 6"/>
          <p:cNvPicPr/>
          <p:nvPr/>
        </p:nvPicPr>
        <p:blipFill>
          <a:blip r:embed="rId2">
            <a:extLst>
              <a:ext uri="{28A0092B-C50C-407E-A947-70E740481C1C}">
                <a14:useLocalDpi xmlns:a14="http://schemas.microsoft.com/office/drawing/2010/main" val="0"/>
              </a:ext>
            </a:extLst>
          </a:blip>
          <a:srcRect/>
          <a:stretch>
            <a:fillRect/>
          </a:stretch>
        </p:blipFill>
        <p:spPr bwMode="auto">
          <a:xfrm>
            <a:off x="179873" y="1772816"/>
            <a:ext cx="5924043" cy="3672408"/>
          </a:xfrm>
          <a:prstGeom prst="rect">
            <a:avLst/>
          </a:prstGeom>
          <a:noFill/>
          <a:ln>
            <a:noFill/>
          </a:ln>
        </p:spPr>
      </p:pic>
      <p:sp>
        <p:nvSpPr>
          <p:cNvPr id="8" name="Rectangle 7"/>
          <p:cNvSpPr/>
          <p:nvPr/>
        </p:nvSpPr>
        <p:spPr>
          <a:xfrm>
            <a:off x="8485507" y="2060848"/>
            <a:ext cx="1306768" cy="461665"/>
          </a:xfrm>
          <a:prstGeom prst="rect">
            <a:avLst/>
          </a:prstGeom>
        </p:spPr>
        <p:txBody>
          <a:bodyPr vert="horz" lIns="91440" tIns="45720" rIns="91440" bIns="45720" rtlCol="0">
            <a:noAutofit/>
          </a:bodyPr>
          <a:lstStyle/>
          <a:p>
            <a:pPr algn="ctr" eaLnBrk="0" fontAlgn="base" hangingPunct="0">
              <a:spcBef>
                <a:spcPct val="20000"/>
              </a:spcBef>
              <a:spcAft>
                <a:spcPct val="0"/>
              </a:spcAft>
              <a:buClr>
                <a:srgbClr val="0070C0"/>
              </a:buClr>
              <a:buFont typeface="Wingdings" panose="05000000000000000000" pitchFamily="2" charset="2"/>
              <a:buNone/>
            </a:pPr>
            <a:r>
              <a:rPr lang="fr-FR" sz="2400" b="1" u="sng" kern="0" dirty="0">
                <a:solidFill>
                  <a:srgbClr val="0E376A"/>
                </a:solidFill>
                <a:latin typeface="+mj-lt"/>
              </a:rPr>
              <a:t>Constat</a:t>
            </a:r>
          </a:p>
        </p:txBody>
      </p:sp>
    </p:spTree>
    <p:extLst>
      <p:ext uri="{BB962C8B-B14F-4D97-AF65-F5344CB8AC3E}">
        <p14:creationId xmlns:p14="http://schemas.microsoft.com/office/powerpoint/2010/main" val="368525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A5E41-E338-27B5-DA49-9F826B983381}"/>
            </a:ext>
          </a:extLst>
        </p:cNvPr>
        <p:cNvGrpSpPr/>
        <p:nvPr/>
      </p:nvGrpSpPr>
      <p:grpSpPr>
        <a:xfrm>
          <a:off x="0" y="0"/>
          <a:ext cx="0" cy="0"/>
          <a:chOff x="0" y="0"/>
          <a:chExt cx="0" cy="0"/>
        </a:xfrm>
      </p:grpSpPr>
      <p:sp>
        <p:nvSpPr>
          <p:cNvPr id="13" name="Rectangle : coins arrondis 12">
            <a:extLst>
              <a:ext uri="{FF2B5EF4-FFF2-40B4-BE49-F238E27FC236}">
                <a16:creationId xmlns:a16="http://schemas.microsoft.com/office/drawing/2014/main" id="{B3AAE0A3-4476-00F7-4CEE-4EFD979D2962}"/>
              </a:ext>
            </a:extLst>
          </p:cNvPr>
          <p:cNvSpPr/>
          <p:nvPr/>
        </p:nvSpPr>
        <p:spPr>
          <a:xfrm>
            <a:off x="8350219" y="3864644"/>
            <a:ext cx="3461543" cy="128945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CF435385-0E02-7465-1847-9EB8A61701C1}"/>
              </a:ext>
            </a:extLst>
          </p:cNvPr>
          <p:cNvSpPr/>
          <p:nvPr/>
        </p:nvSpPr>
        <p:spPr>
          <a:xfrm>
            <a:off x="7982712" y="1305173"/>
            <a:ext cx="4103192" cy="154775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25A77590-4EF9-E1B2-6347-4ABD9187AD4D}"/>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1B7BF6D7-CCEE-B256-C870-B68213616950}"/>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12C89F4E-A45C-92DF-3DD1-67B58836F8DC}"/>
              </a:ext>
            </a:extLst>
          </p:cNvPr>
          <p:cNvSpPr txBox="1">
            <a:spLocks/>
          </p:cNvSpPr>
          <p:nvPr/>
        </p:nvSpPr>
        <p:spPr>
          <a:xfrm>
            <a:off x="6473952" y="422825"/>
            <a:ext cx="5330952"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latin typeface="Arial"/>
                <a:cs typeface="Arial"/>
              </a:rPr>
              <a:t>Le décret n°2024-1098 du 2 décembre 2024</a:t>
            </a:r>
          </a:p>
        </p:txBody>
      </p:sp>
      <p:sp>
        <p:nvSpPr>
          <p:cNvPr id="5" name="ZoneTexte 4">
            <a:extLst>
              <a:ext uri="{FF2B5EF4-FFF2-40B4-BE49-F238E27FC236}">
                <a16:creationId xmlns:a16="http://schemas.microsoft.com/office/drawing/2014/main" id="{D51E1358-20C4-2168-FD9B-4864F5ED5311}"/>
              </a:ext>
            </a:extLst>
          </p:cNvPr>
          <p:cNvSpPr txBox="1"/>
          <p:nvPr/>
        </p:nvSpPr>
        <p:spPr>
          <a:xfrm>
            <a:off x="8142193" y="1454843"/>
            <a:ext cx="3568581" cy="1200329"/>
          </a:xfrm>
          <a:prstGeom prst="rect">
            <a:avLst/>
          </a:prstGeom>
          <a:noFill/>
        </p:spPr>
        <p:txBody>
          <a:bodyPr wrap="square">
            <a:spAutoFit/>
          </a:bodyPr>
          <a:lstStyle/>
          <a:p>
            <a:pPr algn="just"/>
            <a:r>
              <a:rPr lang="fr-FR" dirty="0">
                <a:solidFill>
                  <a:srgbClr val="0070C0"/>
                </a:solidFill>
              </a:rPr>
              <a:t>Les règles de fonctionnement sont approuvées à la majorité des deux-tiers des membres de la CLE présents ou représentés.</a:t>
            </a:r>
          </a:p>
        </p:txBody>
      </p:sp>
      <p:pic>
        <p:nvPicPr>
          <p:cNvPr id="10" name="Image 9" descr="Une image contenant texte, Police, capture d’écran&#10;&#10;Le contenu généré par l’IA peut être incorrect.">
            <a:extLst>
              <a:ext uri="{FF2B5EF4-FFF2-40B4-BE49-F238E27FC236}">
                <a16:creationId xmlns:a16="http://schemas.microsoft.com/office/drawing/2014/main" id="{6B22E0AD-1716-6E77-6FDD-812965F65903}"/>
              </a:ext>
            </a:extLst>
          </p:cNvPr>
          <p:cNvPicPr>
            <a:picLocks noChangeAspect="1"/>
          </p:cNvPicPr>
          <p:nvPr/>
        </p:nvPicPr>
        <p:blipFill>
          <a:blip r:embed="rId3"/>
          <a:stretch>
            <a:fillRect/>
          </a:stretch>
        </p:blipFill>
        <p:spPr>
          <a:xfrm>
            <a:off x="481226" y="152762"/>
            <a:ext cx="5001710" cy="1002744"/>
          </a:xfrm>
          <a:prstGeom prst="rect">
            <a:avLst/>
          </a:prstGeom>
        </p:spPr>
      </p:pic>
      <p:sp>
        <p:nvSpPr>
          <p:cNvPr id="3" name="ZoneTexte 2">
            <a:extLst>
              <a:ext uri="{FF2B5EF4-FFF2-40B4-BE49-F238E27FC236}">
                <a16:creationId xmlns:a16="http://schemas.microsoft.com/office/drawing/2014/main" id="{B5060AE8-C22A-C36A-216E-8ADB42F8DA65}"/>
              </a:ext>
            </a:extLst>
          </p:cNvPr>
          <p:cNvSpPr txBox="1"/>
          <p:nvPr/>
        </p:nvSpPr>
        <p:spPr>
          <a:xfrm>
            <a:off x="197762" y="1756971"/>
            <a:ext cx="6998566" cy="4678204"/>
          </a:xfrm>
          <a:prstGeom prst="rect">
            <a:avLst/>
          </a:prstGeom>
          <a:noFill/>
        </p:spPr>
        <p:txBody>
          <a:bodyPr wrap="square">
            <a:spAutoFit/>
          </a:bodyPr>
          <a:lstStyle/>
          <a:p>
            <a:pPr algn="l"/>
            <a:endParaRPr lang="fr-FR" sz="1400" b="0" i="0" u="none" strike="noStrike" baseline="0" dirty="0">
              <a:solidFill>
                <a:srgbClr val="000000"/>
              </a:solidFill>
              <a:latin typeface="Aptos" panose="020B0004020202020204" pitchFamily="34" charset="0"/>
            </a:endParaRPr>
          </a:p>
          <a:p>
            <a:pPr marL="285750" indent="-285750" algn="just">
              <a:buFont typeface="Arial" panose="020B0604020202020204" pitchFamily="34" charset="0"/>
              <a:buChar char="•"/>
            </a:pPr>
            <a:r>
              <a:rPr lang="fr-FR" sz="1400" b="1" i="0" u="none" strike="noStrike" baseline="0" dirty="0">
                <a:solidFill>
                  <a:srgbClr val="00B0F0"/>
                </a:solidFill>
                <a:latin typeface="Aptos" panose="020B0004020202020204" pitchFamily="34" charset="0"/>
              </a:rPr>
              <a:t>Simplification des procédures et de la dynamique interne de la CLE :</a:t>
            </a:r>
            <a:endParaRPr lang="fr-FR" sz="1400" b="0" i="0" u="none" strike="noStrike" baseline="0" dirty="0">
              <a:solidFill>
                <a:srgbClr val="F19104"/>
              </a:solidFill>
              <a:latin typeface="Aptos" panose="020B0004020202020204" pitchFamily="34" charset="0"/>
            </a:endParaRPr>
          </a:p>
          <a:p>
            <a:pPr algn="just"/>
            <a:r>
              <a:rPr lang="fr-FR" sz="1400" dirty="0">
                <a:solidFill>
                  <a:srgbClr val="F19104"/>
                </a:solidFill>
                <a:latin typeface="Aptos" panose="020B0004020202020204" pitchFamily="34" charset="0"/>
              </a:rPr>
              <a:t>=&gt; </a:t>
            </a:r>
            <a:r>
              <a:rPr lang="fr-FR" sz="1400" b="0" i="0" u="none" strike="noStrike" baseline="0" dirty="0">
                <a:solidFill>
                  <a:srgbClr val="F19104"/>
                </a:solidFill>
                <a:latin typeface="Aptos" panose="020B0004020202020204" pitchFamily="34" charset="0"/>
              </a:rPr>
              <a:t>Il est désormais possible de </a:t>
            </a:r>
            <a:r>
              <a:rPr lang="fr-FR" sz="1400" b="1" i="0" u="none" strike="noStrike" baseline="0" dirty="0">
                <a:solidFill>
                  <a:srgbClr val="F19104"/>
                </a:solidFill>
                <a:latin typeface="Aptos" panose="020B0004020202020204" pitchFamily="34" charset="0"/>
              </a:rPr>
              <a:t>porter le mandat de deux absents du même collège ;</a:t>
            </a:r>
            <a:endParaRPr lang="fr-FR" sz="1400" b="0" i="0" u="none" strike="noStrike" baseline="0" dirty="0">
              <a:solidFill>
                <a:srgbClr val="F19104"/>
              </a:solidFill>
              <a:latin typeface="Aptos" panose="020B0004020202020204" pitchFamily="34" charset="0"/>
            </a:endParaRPr>
          </a:p>
          <a:p>
            <a:pPr algn="just"/>
            <a:r>
              <a:rPr lang="fr-FR" sz="1400" b="0" i="0" u="none" strike="noStrike" baseline="0" dirty="0">
                <a:solidFill>
                  <a:srgbClr val="F19104"/>
                </a:solidFill>
                <a:latin typeface="Aptos" panose="020B0004020202020204" pitchFamily="34" charset="0"/>
              </a:rPr>
              <a:t>=&gt; Toute personne chargée de représenter la CLE à l’extérieur pourra être </a:t>
            </a:r>
            <a:r>
              <a:rPr lang="fr-FR" sz="1400" b="1" i="0" u="none" strike="noStrike" baseline="0" dirty="0">
                <a:solidFill>
                  <a:srgbClr val="F19104"/>
                </a:solidFill>
                <a:latin typeface="Aptos" panose="020B0004020202020204" pitchFamily="34" charset="0"/>
              </a:rPr>
              <a:t>remboursée des frais de déplacement et de séjour </a:t>
            </a:r>
            <a:r>
              <a:rPr lang="fr-FR" sz="1400" b="0" i="0" u="none" strike="noStrike" baseline="0" dirty="0">
                <a:solidFill>
                  <a:srgbClr val="F19104"/>
                </a:solidFill>
                <a:latin typeface="Aptos" panose="020B0004020202020204" pitchFamily="34" charset="0"/>
              </a:rPr>
              <a:t>par la structure porteuse</a:t>
            </a:r>
            <a:r>
              <a:rPr lang="fr-FR" sz="1400" dirty="0">
                <a:solidFill>
                  <a:srgbClr val="F19104"/>
                </a:solidFill>
                <a:latin typeface="Aptos" panose="020B0004020202020204" pitchFamily="34" charset="0"/>
              </a:rPr>
              <a:t> ;</a:t>
            </a:r>
            <a:endParaRPr lang="fr-FR" sz="1400" b="0" i="0" u="none" strike="noStrike" baseline="0" dirty="0">
              <a:solidFill>
                <a:srgbClr val="F19104"/>
              </a:solidFill>
              <a:latin typeface="Aptos" panose="020B0004020202020204" pitchFamily="34" charset="0"/>
            </a:endParaRPr>
          </a:p>
          <a:p>
            <a:pPr algn="just"/>
            <a:r>
              <a:rPr lang="fr-FR" sz="1400" b="0" i="0" u="none" strike="noStrike" baseline="0" dirty="0">
                <a:solidFill>
                  <a:srgbClr val="F19104"/>
                </a:solidFill>
                <a:latin typeface="Aptos" panose="020B0004020202020204" pitchFamily="34" charset="0"/>
              </a:rPr>
              <a:t>=&gt; Une procédure de révision partielle est créée, il s'agit d’une procédure intermédiaire entre la modification et la révision totale (R. 212-44-1 et R. 212-44-2 CE).</a:t>
            </a:r>
          </a:p>
          <a:p>
            <a:pPr algn="just"/>
            <a:endParaRPr lang="fr-FR" sz="1400" b="0" i="0" u="none" strike="noStrike" baseline="0" dirty="0">
              <a:solidFill>
                <a:srgbClr val="F19104"/>
              </a:solidFill>
              <a:latin typeface="Aptos" panose="020B0004020202020204" pitchFamily="34" charset="0"/>
            </a:endParaRPr>
          </a:p>
          <a:p>
            <a:pPr marL="285750" indent="-285750" algn="just">
              <a:buFont typeface="Arial" panose="020B0604020202020204" pitchFamily="34" charset="0"/>
              <a:buChar char="•"/>
            </a:pPr>
            <a:r>
              <a:rPr lang="fr-FR" sz="1400" b="1" i="0" u="none" strike="noStrike" baseline="0" dirty="0">
                <a:solidFill>
                  <a:srgbClr val="00B0F0"/>
                </a:solidFill>
                <a:latin typeface="Aptos" panose="020B0004020202020204" pitchFamily="34" charset="0"/>
              </a:rPr>
              <a:t>Lien à l’aménagement des territoires : </a:t>
            </a:r>
          </a:p>
          <a:p>
            <a:pPr algn="just"/>
            <a:r>
              <a:rPr lang="fr-FR" sz="1400" dirty="0">
                <a:latin typeface="Aptos" panose="020B0004020202020204" pitchFamily="34" charset="0"/>
              </a:rPr>
              <a:t>=&gt;</a:t>
            </a:r>
            <a:r>
              <a:rPr lang="fr-FR" sz="1400" b="1" dirty="0">
                <a:latin typeface="Aptos" panose="020B0004020202020204" pitchFamily="34" charset="0"/>
              </a:rPr>
              <a:t> </a:t>
            </a:r>
            <a:r>
              <a:rPr lang="fr-FR" sz="1400" b="0" i="0" u="none" strike="noStrike" baseline="0" dirty="0">
                <a:solidFill>
                  <a:srgbClr val="000000"/>
                </a:solidFill>
                <a:latin typeface="Aptos" panose="020B0004020202020204" pitchFamily="34" charset="0"/>
              </a:rPr>
              <a:t>Au moins </a:t>
            </a:r>
            <a:r>
              <a:rPr lang="fr-FR" sz="1400" b="0" i="0" u="none" strike="noStrike" baseline="0" dirty="0" err="1">
                <a:solidFill>
                  <a:srgbClr val="000000"/>
                </a:solidFill>
                <a:latin typeface="Aptos" panose="020B0004020202020204" pitchFamily="34" charset="0"/>
              </a:rPr>
              <a:t>un·e</a:t>
            </a:r>
            <a:r>
              <a:rPr lang="fr-FR" sz="1400" b="0" i="0" u="none" strike="noStrike" baseline="0" dirty="0">
                <a:solidFill>
                  <a:srgbClr val="000000"/>
                </a:solidFill>
                <a:latin typeface="Aptos" panose="020B0004020202020204" pitchFamily="34" charset="0"/>
              </a:rPr>
              <a:t> </a:t>
            </a:r>
            <a:r>
              <a:rPr lang="fr-FR" sz="1400" b="0" i="0" u="none" strike="noStrike" baseline="0" dirty="0" err="1">
                <a:solidFill>
                  <a:srgbClr val="000000"/>
                </a:solidFill>
                <a:latin typeface="Aptos" panose="020B0004020202020204" pitchFamily="34" charset="0"/>
              </a:rPr>
              <a:t>représentant·e</a:t>
            </a:r>
            <a:r>
              <a:rPr lang="fr-FR" sz="1400" b="0" i="0" u="none" strike="noStrike" baseline="0" dirty="0">
                <a:solidFill>
                  <a:srgbClr val="000000"/>
                </a:solidFill>
                <a:latin typeface="Aptos" panose="020B0004020202020204" pitchFamily="34" charset="0"/>
              </a:rPr>
              <a:t> de </a:t>
            </a:r>
            <a:r>
              <a:rPr lang="fr-FR" sz="1400" b="1" i="0" u="none" strike="noStrike" baseline="0" dirty="0">
                <a:solidFill>
                  <a:srgbClr val="000000"/>
                </a:solidFill>
                <a:latin typeface="Aptos" panose="020B0004020202020204" pitchFamily="34" charset="0"/>
              </a:rPr>
              <a:t>structure porteuse de SCoT </a:t>
            </a:r>
            <a:r>
              <a:rPr lang="fr-FR" sz="1400" b="0" i="0" u="none" strike="noStrike" baseline="0" dirty="0">
                <a:solidFill>
                  <a:srgbClr val="000000"/>
                </a:solidFill>
                <a:latin typeface="Aptos" panose="020B0004020202020204" pitchFamily="34" charset="0"/>
              </a:rPr>
              <a:t>siègera en CLE ;</a:t>
            </a:r>
          </a:p>
          <a:p>
            <a:pPr algn="just"/>
            <a:r>
              <a:rPr lang="fr-FR" sz="1400" b="0" i="0" u="none" strike="noStrike" baseline="0" dirty="0">
                <a:solidFill>
                  <a:srgbClr val="000000"/>
                </a:solidFill>
                <a:latin typeface="Aptos" panose="020B0004020202020204" pitchFamily="34" charset="0"/>
              </a:rPr>
              <a:t>=&gt; Intégration d’une </a:t>
            </a:r>
            <a:r>
              <a:rPr lang="fr-FR" sz="1400" b="1" i="0" u="none" strike="noStrike" baseline="0" dirty="0">
                <a:solidFill>
                  <a:srgbClr val="000000"/>
                </a:solidFill>
                <a:latin typeface="Aptos" panose="020B0004020202020204" pitchFamily="34" charset="0"/>
              </a:rPr>
              <a:t>notice </a:t>
            </a:r>
            <a:r>
              <a:rPr lang="fr-FR" sz="1400" b="0" i="0" u="none" strike="noStrike" baseline="0" dirty="0">
                <a:solidFill>
                  <a:srgbClr val="000000"/>
                </a:solidFill>
                <a:latin typeface="Aptos" panose="020B0004020202020204" pitchFamily="34" charset="0"/>
              </a:rPr>
              <a:t>dans le PAGD expliquant comment intégrer les dispositions et règles du SAGE dans les documents d’urbanisme ainsi qu’en annexe des PLUi ;</a:t>
            </a:r>
          </a:p>
          <a:p>
            <a:pPr algn="just"/>
            <a:r>
              <a:rPr lang="fr-FR" sz="1400" i="0" u="none" strike="noStrike" baseline="0" dirty="0">
                <a:solidFill>
                  <a:srgbClr val="000000"/>
                </a:solidFill>
                <a:latin typeface="Aptos" panose="020B0004020202020204" pitchFamily="34" charset="0"/>
              </a:rPr>
              <a:t>=&gt;</a:t>
            </a:r>
            <a:r>
              <a:rPr lang="fr-FR" sz="1400" b="1" i="0" u="none" strike="noStrike" baseline="0" dirty="0">
                <a:solidFill>
                  <a:srgbClr val="000000"/>
                </a:solidFill>
                <a:latin typeface="Aptos" panose="020B0004020202020204" pitchFamily="34" charset="0"/>
              </a:rPr>
              <a:t>Les </a:t>
            </a:r>
            <a:r>
              <a:rPr lang="fr-FR" sz="1400" b="1" i="0" u="none" strike="noStrike" baseline="0" dirty="0" err="1">
                <a:solidFill>
                  <a:srgbClr val="000000"/>
                </a:solidFill>
                <a:latin typeface="Aptos" panose="020B0004020202020204" pitchFamily="34" charset="0"/>
              </a:rPr>
              <a:t>SAGEs</a:t>
            </a:r>
            <a:r>
              <a:rPr lang="fr-FR" sz="1400" b="1" i="0" u="none" strike="noStrike" baseline="0" dirty="0">
                <a:solidFill>
                  <a:srgbClr val="000000"/>
                </a:solidFill>
                <a:latin typeface="Aptos" panose="020B0004020202020204" pitchFamily="34" charset="0"/>
              </a:rPr>
              <a:t> sont ajoutés au porter-à-connaissance </a:t>
            </a:r>
            <a:r>
              <a:rPr lang="fr-FR" sz="1400" b="0" i="0" u="none" strike="noStrike" baseline="0" dirty="0">
                <a:solidFill>
                  <a:srgbClr val="000000"/>
                </a:solidFill>
                <a:latin typeface="Aptos" panose="020B0004020202020204" pitchFamily="34" charset="0"/>
              </a:rPr>
              <a:t>réalisé par l’Etat auprès des rédacteurs des documents d’urbanisme ;</a:t>
            </a:r>
          </a:p>
          <a:p>
            <a:pPr algn="just"/>
            <a:r>
              <a:rPr lang="fr-FR" sz="1400" b="0" i="0" u="none" strike="noStrike" baseline="0" dirty="0">
                <a:solidFill>
                  <a:srgbClr val="000000"/>
                </a:solidFill>
                <a:latin typeface="Aptos" panose="020B0004020202020204" pitchFamily="34" charset="0"/>
              </a:rPr>
              <a:t>=&gt;Les </a:t>
            </a:r>
            <a:r>
              <a:rPr lang="fr-FR" sz="1400" b="1" i="0" u="none" strike="noStrike" baseline="0" dirty="0">
                <a:solidFill>
                  <a:srgbClr val="000000"/>
                </a:solidFill>
                <a:latin typeface="Aptos" panose="020B0004020202020204" pitchFamily="34" charset="0"/>
              </a:rPr>
              <a:t>zones humides faisant l’objet d’une interdiction de destruction </a:t>
            </a:r>
            <a:r>
              <a:rPr lang="fr-FR" sz="1400" b="0" i="0" u="none" strike="noStrike" baseline="0" dirty="0">
                <a:solidFill>
                  <a:srgbClr val="000000"/>
                </a:solidFill>
                <a:latin typeface="Aptos" panose="020B0004020202020204" pitchFamily="34" charset="0"/>
              </a:rPr>
              <a:t>dans le règlement du SAGE et étant délimitées précisément </a:t>
            </a:r>
            <a:r>
              <a:rPr lang="fr-FR" sz="1400" b="1" i="0" u="none" strike="noStrike" baseline="0" dirty="0">
                <a:solidFill>
                  <a:srgbClr val="000000"/>
                </a:solidFill>
                <a:latin typeface="Aptos" panose="020B0004020202020204" pitchFamily="34" charset="0"/>
              </a:rPr>
              <a:t>sont intégrées aux règlements de PLUi.</a:t>
            </a:r>
            <a:endParaRPr lang="fr-FR" sz="1400" b="0" i="0" u="none" strike="noStrike" baseline="0" dirty="0">
              <a:solidFill>
                <a:srgbClr val="000000"/>
              </a:solidFill>
              <a:latin typeface="Aptos" panose="020B0004020202020204" pitchFamily="34" charset="0"/>
            </a:endParaRPr>
          </a:p>
          <a:p>
            <a:pPr algn="just"/>
            <a:endParaRPr lang="fr-FR" sz="1400" b="0" i="0" u="none" strike="noStrike" baseline="0" dirty="0">
              <a:solidFill>
                <a:srgbClr val="000000"/>
              </a:solidFill>
              <a:latin typeface="Aptos" panose="020B0004020202020204" pitchFamily="34" charset="0"/>
            </a:endParaRPr>
          </a:p>
          <a:p>
            <a:pPr marL="285750" indent="-285750" algn="just">
              <a:buFont typeface="Arial" panose="020B0604020202020204" pitchFamily="34" charset="0"/>
              <a:buChar char="•"/>
            </a:pPr>
            <a:r>
              <a:rPr lang="fr-FR" sz="1400" b="1" i="0" u="none" strike="noStrike" baseline="0" dirty="0">
                <a:solidFill>
                  <a:srgbClr val="00B0F0"/>
                </a:solidFill>
                <a:latin typeface="Aptos" panose="020B0004020202020204" pitchFamily="34" charset="0"/>
              </a:rPr>
              <a:t>Mise en </a:t>
            </a:r>
            <a:r>
              <a:rPr lang="fr-FR" sz="1400" b="1" i="0" u="none" strike="noStrike" baseline="0" dirty="0" err="1">
                <a:solidFill>
                  <a:srgbClr val="00B0F0"/>
                </a:solidFill>
                <a:latin typeface="Aptos" panose="020B0004020202020204" pitchFamily="34" charset="0"/>
              </a:rPr>
              <a:t>oeuvre</a:t>
            </a:r>
            <a:r>
              <a:rPr lang="fr-FR" sz="1400" b="1" i="0" u="none" strike="noStrike" baseline="0" dirty="0">
                <a:solidFill>
                  <a:srgbClr val="00B0F0"/>
                </a:solidFill>
                <a:latin typeface="Aptos" panose="020B0004020202020204" pitchFamily="34" charset="0"/>
              </a:rPr>
              <a:t> du Plan Eau </a:t>
            </a:r>
            <a:r>
              <a:rPr lang="fr-FR" sz="1400" b="0" i="0" u="none" strike="noStrike" baseline="0" dirty="0">
                <a:solidFill>
                  <a:srgbClr val="000000"/>
                </a:solidFill>
                <a:latin typeface="Aptos" panose="020B0004020202020204" pitchFamily="34" charset="0"/>
              </a:rPr>
              <a:t>Intégration des trajectoires de prélèvements sur la ressource en eau dans les objectifs généraux du PAGD dans la prochaine révision</a:t>
            </a:r>
          </a:p>
          <a:p>
            <a:endParaRPr lang="fr-FR" sz="1800" b="0" i="0" u="none" strike="noStrike" baseline="0" dirty="0">
              <a:solidFill>
                <a:srgbClr val="000000"/>
              </a:solidFill>
              <a:latin typeface="Aptos" panose="020B0004020202020204" pitchFamily="34" charset="0"/>
            </a:endParaRPr>
          </a:p>
        </p:txBody>
      </p:sp>
      <p:sp>
        <p:nvSpPr>
          <p:cNvPr id="11" name="ZoneTexte 10">
            <a:extLst>
              <a:ext uri="{FF2B5EF4-FFF2-40B4-BE49-F238E27FC236}">
                <a16:creationId xmlns:a16="http://schemas.microsoft.com/office/drawing/2014/main" id="{E854BD0F-C50D-1C3A-5440-F5AF53AC6666}"/>
              </a:ext>
            </a:extLst>
          </p:cNvPr>
          <p:cNvSpPr txBox="1"/>
          <p:nvPr/>
        </p:nvSpPr>
        <p:spPr>
          <a:xfrm>
            <a:off x="8485228" y="3915081"/>
            <a:ext cx="3225546" cy="1188575"/>
          </a:xfrm>
          <a:prstGeom prst="rect">
            <a:avLst/>
          </a:prstGeom>
          <a:noFill/>
        </p:spPr>
        <p:txBody>
          <a:bodyPr wrap="square">
            <a:spAutoFit/>
          </a:bodyPr>
          <a:lstStyle/>
          <a:p>
            <a:pPr algn="just"/>
            <a:r>
              <a:rPr lang="fr-FR" sz="1400" dirty="0">
                <a:solidFill>
                  <a:srgbClr val="000000"/>
                </a:solidFill>
                <a:latin typeface="Aptos" panose="020B0004020202020204" pitchFamily="34" charset="0"/>
              </a:rPr>
              <a:t>=&gt; Il est possible de sanctionner les absences répétées d’un membre de la CLE (modalités à préciser dans les règles de fonctionnement) (R. 212-32 CE)</a:t>
            </a:r>
          </a:p>
        </p:txBody>
      </p:sp>
      <p:sp>
        <p:nvSpPr>
          <p:cNvPr id="12" name="ZoneTexte 11">
            <a:extLst>
              <a:ext uri="{FF2B5EF4-FFF2-40B4-BE49-F238E27FC236}">
                <a16:creationId xmlns:a16="http://schemas.microsoft.com/office/drawing/2014/main" id="{98073C0C-D2FE-3113-98DF-ED1BD4705E5D}"/>
              </a:ext>
            </a:extLst>
          </p:cNvPr>
          <p:cNvSpPr txBox="1"/>
          <p:nvPr/>
        </p:nvSpPr>
        <p:spPr>
          <a:xfrm>
            <a:off x="8350219" y="5693588"/>
            <a:ext cx="3081528" cy="461665"/>
          </a:xfrm>
          <a:prstGeom prst="rect">
            <a:avLst/>
          </a:prstGeom>
          <a:noFill/>
        </p:spPr>
        <p:txBody>
          <a:bodyPr wrap="square" rtlCol="0">
            <a:spAutoFit/>
          </a:bodyPr>
          <a:lstStyle/>
          <a:p>
            <a:r>
              <a:rPr lang="fr-FR" sz="2400" b="1" dirty="0">
                <a:solidFill>
                  <a:schemeClr val="accent2"/>
                </a:solidFill>
              </a:rPr>
              <a:t>A discuter et voter !</a:t>
            </a:r>
          </a:p>
        </p:txBody>
      </p:sp>
    </p:spTree>
    <p:extLst>
      <p:ext uri="{BB962C8B-B14F-4D97-AF65-F5344CB8AC3E}">
        <p14:creationId xmlns:p14="http://schemas.microsoft.com/office/powerpoint/2010/main" val="1086036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A6414-647E-BA20-2E72-3B1B4ABE84BF}"/>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772F14B0-D205-3801-88F9-A0409C0AA7E0}"/>
              </a:ext>
            </a:extLst>
          </p:cNvPr>
          <p:cNvPicPr>
            <a:picLocks noChangeAspect="1"/>
          </p:cNvPicPr>
          <p:nvPr/>
        </p:nvPicPr>
        <p:blipFill>
          <a:blip r:embed="rId2"/>
          <a:stretch>
            <a:fillRect/>
          </a:stretch>
        </p:blipFill>
        <p:spPr>
          <a:xfrm>
            <a:off x="7172139" y="1318935"/>
            <a:ext cx="4843361" cy="4554858"/>
          </a:xfrm>
          <a:prstGeom prst="rect">
            <a:avLst/>
          </a:prstGeom>
        </p:spPr>
      </p:pic>
      <p:sp>
        <p:nvSpPr>
          <p:cNvPr id="2" name="Titre 1">
            <a:extLst>
              <a:ext uri="{FF2B5EF4-FFF2-40B4-BE49-F238E27FC236}">
                <a16:creationId xmlns:a16="http://schemas.microsoft.com/office/drawing/2014/main" id="{9DAC1481-ECF9-947B-D507-D039DE08867F}"/>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a:extLst>
              <a:ext uri="{FF2B5EF4-FFF2-40B4-BE49-F238E27FC236}">
                <a16:creationId xmlns:a16="http://schemas.microsoft.com/office/drawing/2014/main" id="{23E94AAB-352D-9B09-8B66-D552B65E14CF}"/>
              </a:ext>
            </a:extLst>
          </p:cNvPr>
          <p:cNvSpPr txBox="1"/>
          <p:nvPr/>
        </p:nvSpPr>
        <p:spPr>
          <a:xfrm>
            <a:off x="9785268" y="196759"/>
            <a:ext cx="2204963" cy="646331"/>
          </a:xfrm>
          <a:prstGeom prst="rect">
            <a:avLst/>
          </a:prstGeom>
          <a:noFill/>
        </p:spPr>
        <p:txBody>
          <a:bodyPr wrap="square" rtlCol="0">
            <a:spAutoFit/>
          </a:bodyPr>
          <a:lstStyle/>
          <a:p>
            <a:pPr algn="r"/>
            <a:r>
              <a:rPr lang="fr-FR" dirty="0">
                <a:solidFill>
                  <a:schemeClr val="bg1"/>
                </a:solidFill>
              </a:rPr>
              <a:t>LESSIVAGE</a:t>
            </a:r>
          </a:p>
          <a:p>
            <a:pPr algn="r"/>
            <a:r>
              <a:rPr lang="fr-FR" dirty="0">
                <a:solidFill>
                  <a:schemeClr val="bg1"/>
                </a:solidFill>
              </a:rPr>
              <a:t>DES HERBUS</a:t>
            </a:r>
          </a:p>
        </p:txBody>
      </p:sp>
      <p:sp>
        <p:nvSpPr>
          <p:cNvPr id="6" name="Rectangle 5">
            <a:extLst>
              <a:ext uri="{FF2B5EF4-FFF2-40B4-BE49-F238E27FC236}">
                <a16:creationId xmlns:a16="http://schemas.microsoft.com/office/drawing/2014/main" id="{9A1E0106-3A3B-AEEC-C434-674CEB935B8B}"/>
              </a:ext>
            </a:extLst>
          </p:cNvPr>
          <p:cNvSpPr/>
          <p:nvPr/>
        </p:nvSpPr>
        <p:spPr>
          <a:xfrm>
            <a:off x="85301" y="959408"/>
            <a:ext cx="7083984" cy="738461"/>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0070C0"/>
              </a:buClr>
              <a:buFont typeface="Wingdings" panose="05000000000000000000" pitchFamily="2" charset="2"/>
              <a:buNone/>
            </a:pPr>
            <a:r>
              <a:rPr lang="fr-FR" sz="2200" b="1" kern="0" dirty="0">
                <a:solidFill>
                  <a:srgbClr val="0E376A"/>
                </a:solidFill>
              </a:rPr>
              <a:t>Phénomène encore constaté en 2025 au travers du suivi des rejets côtiers du RQM</a:t>
            </a:r>
          </a:p>
        </p:txBody>
      </p:sp>
      <p:sp>
        <p:nvSpPr>
          <p:cNvPr id="14" name="Rectangle 13">
            <a:extLst>
              <a:ext uri="{FF2B5EF4-FFF2-40B4-BE49-F238E27FC236}">
                <a16:creationId xmlns:a16="http://schemas.microsoft.com/office/drawing/2014/main" id="{7ED2152C-A120-6AC2-FC38-6F0B040E2AD1}"/>
              </a:ext>
            </a:extLst>
          </p:cNvPr>
          <p:cNvSpPr/>
          <p:nvPr/>
        </p:nvSpPr>
        <p:spPr>
          <a:xfrm>
            <a:off x="163122" y="1958927"/>
            <a:ext cx="5731839" cy="369231"/>
          </a:xfrm>
          <a:prstGeom prst="rect">
            <a:avLst/>
          </a:prstGeom>
        </p:spPr>
        <p:txBody>
          <a:bodyPr vert="horz" lIns="91440" tIns="45720" rIns="91440" bIns="45720" rtlCol="0">
            <a:noAutofit/>
          </a:bodyPr>
          <a:lstStyle/>
          <a:p>
            <a:pPr marL="285750" indent="-285750" algn="just" eaLnBrk="0" fontAlgn="base" hangingPunct="0">
              <a:spcBef>
                <a:spcPct val="20000"/>
              </a:spcBef>
              <a:spcAft>
                <a:spcPct val="0"/>
              </a:spcAft>
              <a:buClr>
                <a:srgbClr val="0070C0"/>
              </a:buClr>
              <a:buFont typeface="Wingdings" panose="05000000000000000000" pitchFamily="2" charset="2"/>
              <a:buChar char="q"/>
            </a:pPr>
            <a:r>
              <a:rPr lang="fr-FR" b="1" kern="0" dirty="0">
                <a:solidFill>
                  <a:srgbClr val="006AA2"/>
                </a:solidFill>
              </a:rPr>
              <a:t>28 avril 2025 – Temps sec – Coeff. 108</a:t>
            </a:r>
          </a:p>
        </p:txBody>
      </p:sp>
      <p:grpSp>
        <p:nvGrpSpPr>
          <p:cNvPr id="17" name="Groupe 16">
            <a:extLst>
              <a:ext uri="{FF2B5EF4-FFF2-40B4-BE49-F238E27FC236}">
                <a16:creationId xmlns:a16="http://schemas.microsoft.com/office/drawing/2014/main" id="{888F4BDA-4F75-D207-D73F-537B4D327D4E}"/>
              </a:ext>
            </a:extLst>
          </p:cNvPr>
          <p:cNvGrpSpPr>
            <a:grpSpLocks noChangeAspect="1"/>
          </p:cNvGrpSpPr>
          <p:nvPr/>
        </p:nvGrpSpPr>
        <p:grpSpPr>
          <a:xfrm>
            <a:off x="5975229" y="2359749"/>
            <a:ext cx="540000" cy="540000"/>
            <a:chOff x="5303101" y="5023860"/>
            <a:chExt cx="1440000" cy="1440000"/>
          </a:xfrm>
        </p:grpSpPr>
        <p:sp>
          <p:nvSpPr>
            <p:cNvPr id="18" name="Ellipse 17">
              <a:extLst>
                <a:ext uri="{FF2B5EF4-FFF2-40B4-BE49-F238E27FC236}">
                  <a16:creationId xmlns:a16="http://schemas.microsoft.com/office/drawing/2014/main" id="{45CF3913-DA54-48BF-CC14-5C97035ADBD4}"/>
                </a:ext>
              </a:extLst>
            </p:cNvPr>
            <p:cNvSpPr/>
            <p:nvPr/>
          </p:nvSpPr>
          <p:spPr>
            <a:xfrm>
              <a:off x="5303101" y="5023860"/>
              <a:ext cx="1440000" cy="1440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F1CD59D7-276D-A266-94BC-B6B807A7B4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4167" y="5631035"/>
              <a:ext cx="743750" cy="743750"/>
            </a:xfrm>
            <a:prstGeom prst="rect">
              <a:avLst/>
            </a:prstGeom>
          </p:spPr>
        </p:pic>
        <p:pic>
          <p:nvPicPr>
            <p:cNvPr id="20" name="Image 19">
              <a:extLst>
                <a:ext uri="{FF2B5EF4-FFF2-40B4-BE49-F238E27FC236}">
                  <a16:creationId xmlns:a16="http://schemas.microsoft.com/office/drawing/2014/main" id="{BDB12FE1-4C5E-7D66-46D1-ED9AEECB0B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511" y="5196384"/>
              <a:ext cx="731062" cy="487452"/>
            </a:xfrm>
            <a:prstGeom prst="rect">
              <a:avLst/>
            </a:prstGeom>
          </p:spPr>
        </p:pic>
      </p:grpSp>
      <p:sp>
        <p:nvSpPr>
          <p:cNvPr id="21" name="ZoneTexte 20">
            <a:extLst>
              <a:ext uri="{FF2B5EF4-FFF2-40B4-BE49-F238E27FC236}">
                <a16:creationId xmlns:a16="http://schemas.microsoft.com/office/drawing/2014/main" id="{363AA23C-9380-2B75-91F3-4FA92DE2B9E6}"/>
              </a:ext>
            </a:extLst>
          </p:cNvPr>
          <p:cNvSpPr txBox="1"/>
          <p:nvPr/>
        </p:nvSpPr>
        <p:spPr>
          <a:xfrm>
            <a:off x="5636566" y="3029988"/>
            <a:ext cx="1448000" cy="1169551"/>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400" dirty="0"/>
              <a:t>Seul l’indicateur Ruminant est ressorti sur les 2 échantillons contaminés</a:t>
            </a:r>
          </a:p>
        </p:txBody>
      </p:sp>
      <p:sp>
        <p:nvSpPr>
          <p:cNvPr id="22" name="ZoneTexte 21">
            <a:extLst>
              <a:ext uri="{FF2B5EF4-FFF2-40B4-BE49-F238E27FC236}">
                <a16:creationId xmlns:a16="http://schemas.microsoft.com/office/drawing/2014/main" id="{4E71E231-AC01-4621-EE04-48B889B4C182}"/>
              </a:ext>
            </a:extLst>
          </p:cNvPr>
          <p:cNvSpPr txBox="1"/>
          <p:nvPr/>
        </p:nvSpPr>
        <p:spPr>
          <a:xfrm>
            <a:off x="5568744" y="1879693"/>
            <a:ext cx="1448000" cy="369332"/>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800" i="1" dirty="0">
                <a:solidFill>
                  <a:schemeClr val="bg2">
                    <a:lumMod val="25000"/>
                  </a:schemeClr>
                </a:solidFill>
              </a:rPr>
              <a:t>Analyse TSM</a:t>
            </a:r>
          </a:p>
        </p:txBody>
      </p:sp>
      <p:sp>
        <p:nvSpPr>
          <p:cNvPr id="31" name="Rectangle 30">
            <a:extLst>
              <a:ext uri="{FF2B5EF4-FFF2-40B4-BE49-F238E27FC236}">
                <a16:creationId xmlns:a16="http://schemas.microsoft.com/office/drawing/2014/main" id="{9DDA5F9C-843C-BAD5-C7FC-87594D5F1B67}"/>
              </a:ext>
            </a:extLst>
          </p:cNvPr>
          <p:cNvSpPr/>
          <p:nvPr/>
        </p:nvSpPr>
        <p:spPr>
          <a:xfrm>
            <a:off x="163122" y="4373869"/>
            <a:ext cx="5731839" cy="369231"/>
          </a:xfrm>
          <a:prstGeom prst="rect">
            <a:avLst/>
          </a:prstGeom>
        </p:spPr>
        <p:txBody>
          <a:bodyPr vert="horz" lIns="91440" tIns="45720" rIns="91440" bIns="45720" rtlCol="0">
            <a:noAutofit/>
          </a:bodyPr>
          <a:lstStyle/>
          <a:p>
            <a:pPr marL="285750" indent="-285750" algn="just" eaLnBrk="0" fontAlgn="base" hangingPunct="0">
              <a:spcBef>
                <a:spcPct val="20000"/>
              </a:spcBef>
              <a:spcAft>
                <a:spcPct val="0"/>
              </a:spcAft>
              <a:buClr>
                <a:srgbClr val="0070C0"/>
              </a:buClr>
              <a:buFont typeface="Wingdings" panose="05000000000000000000" pitchFamily="2" charset="2"/>
              <a:buChar char="q"/>
            </a:pPr>
            <a:r>
              <a:rPr lang="fr-FR" b="1" kern="0" dirty="0">
                <a:solidFill>
                  <a:srgbClr val="006AA2"/>
                </a:solidFill>
              </a:rPr>
              <a:t>5 novembre 2025 – Temps sec – Coeff. 101-104</a:t>
            </a:r>
          </a:p>
        </p:txBody>
      </p:sp>
      <p:sp>
        <p:nvSpPr>
          <p:cNvPr id="3" name="ZoneTexte 2">
            <a:extLst>
              <a:ext uri="{FF2B5EF4-FFF2-40B4-BE49-F238E27FC236}">
                <a16:creationId xmlns:a16="http://schemas.microsoft.com/office/drawing/2014/main" id="{43A439E3-7F8A-33C3-6DAB-A1CA81603931}"/>
              </a:ext>
            </a:extLst>
          </p:cNvPr>
          <p:cNvSpPr txBox="1"/>
          <p:nvPr/>
        </p:nvSpPr>
        <p:spPr>
          <a:xfrm>
            <a:off x="8293922" y="1866543"/>
            <a:ext cx="1797089" cy="276999"/>
          </a:xfrm>
          <a:prstGeom prst="rect">
            <a:avLst/>
          </a:prstGeom>
          <a:solidFill>
            <a:schemeClr val="accent4">
              <a:lumMod val="20000"/>
              <a:lumOff val="80000"/>
              <a:alpha val="23000"/>
            </a:schemeClr>
          </a:solidFill>
        </p:spPr>
        <p:txBody>
          <a:bodyPr wrap="square" rtlCol="0">
            <a:spAutoFit/>
          </a:bodyPr>
          <a:lstStyle>
            <a:defPPr>
              <a:defRPr lang="fr-FR"/>
            </a:defPPr>
            <a:lvl1pPr algn="ctr">
              <a:defRPr sz="1600">
                <a:solidFill>
                  <a:schemeClr val="tx1">
                    <a:lumMod val="65000"/>
                    <a:lumOff val="35000"/>
                  </a:schemeClr>
                </a:solidFill>
              </a:defRPr>
            </a:lvl1pPr>
          </a:lstStyle>
          <a:p>
            <a:r>
              <a:rPr lang="fr-FR" sz="1200" b="1" dirty="0">
                <a:solidFill>
                  <a:srgbClr val="C00000"/>
                </a:solidFill>
              </a:rPr>
              <a:t>3300 E.Coli/100g CLI</a:t>
            </a:r>
          </a:p>
        </p:txBody>
      </p:sp>
      <p:sp>
        <p:nvSpPr>
          <p:cNvPr id="5" name="ZoneTexte 4">
            <a:extLst>
              <a:ext uri="{FF2B5EF4-FFF2-40B4-BE49-F238E27FC236}">
                <a16:creationId xmlns:a16="http://schemas.microsoft.com/office/drawing/2014/main" id="{6BADDE6D-7384-DD55-0934-FDA48C409804}"/>
              </a:ext>
            </a:extLst>
          </p:cNvPr>
          <p:cNvSpPr txBox="1"/>
          <p:nvPr/>
        </p:nvSpPr>
        <p:spPr>
          <a:xfrm>
            <a:off x="8572781" y="3290500"/>
            <a:ext cx="1797089" cy="276999"/>
          </a:xfrm>
          <a:prstGeom prst="rect">
            <a:avLst/>
          </a:prstGeom>
          <a:solidFill>
            <a:schemeClr val="bg1">
              <a:lumMod val="95000"/>
              <a:alpha val="23000"/>
            </a:schemeClr>
          </a:solidFill>
        </p:spPr>
        <p:txBody>
          <a:bodyPr wrap="square" rtlCol="0">
            <a:spAutoFit/>
          </a:bodyPr>
          <a:lstStyle>
            <a:defPPr>
              <a:defRPr lang="fr-FR"/>
            </a:defPPr>
            <a:lvl1pPr algn="ctr">
              <a:defRPr sz="1600">
                <a:solidFill>
                  <a:schemeClr val="tx1">
                    <a:lumMod val="65000"/>
                    <a:lumOff val="35000"/>
                  </a:schemeClr>
                </a:solidFill>
              </a:defRPr>
            </a:lvl1pPr>
          </a:lstStyle>
          <a:p>
            <a:r>
              <a:rPr lang="fr-FR" sz="1200" b="1" dirty="0">
                <a:solidFill>
                  <a:schemeClr val="tx1">
                    <a:lumMod val="85000"/>
                    <a:lumOff val="15000"/>
                  </a:schemeClr>
                </a:solidFill>
              </a:rPr>
              <a:t>&lt;18 E.Coli/100g CLI</a:t>
            </a:r>
          </a:p>
        </p:txBody>
      </p:sp>
      <p:sp>
        <p:nvSpPr>
          <p:cNvPr id="7" name="ZoneTexte 6">
            <a:extLst>
              <a:ext uri="{FF2B5EF4-FFF2-40B4-BE49-F238E27FC236}">
                <a16:creationId xmlns:a16="http://schemas.microsoft.com/office/drawing/2014/main" id="{2F17C8AA-A6F1-4FEA-ABD7-BA194BAEC1BB}"/>
              </a:ext>
            </a:extLst>
          </p:cNvPr>
          <p:cNvSpPr txBox="1"/>
          <p:nvPr/>
        </p:nvSpPr>
        <p:spPr>
          <a:xfrm>
            <a:off x="6817169" y="6158590"/>
            <a:ext cx="3706239" cy="830997"/>
          </a:xfrm>
          <a:prstGeom prst="rect">
            <a:avLst/>
          </a:prstGeom>
          <a:solidFill>
            <a:schemeClr val="bg1">
              <a:lumMod val="95000"/>
              <a:alpha val="23000"/>
            </a:schemeClr>
          </a:solidFill>
        </p:spPr>
        <p:txBody>
          <a:bodyPr wrap="square" rtlCol="0">
            <a:spAutoFit/>
          </a:bodyPr>
          <a:lstStyle>
            <a:defPPr>
              <a:defRPr lang="fr-FR"/>
            </a:defPPr>
            <a:lvl1pPr algn="ctr">
              <a:defRPr sz="1600">
                <a:solidFill>
                  <a:schemeClr val="tx1">
                    <a:lumMod val="65000"/>
                    <a:lumOff val="35000"/>
                  </a:schemeClr>
                </a:solidFill>
              </a:defRPr>
            </a:lvl1pPr>
          </a:lstStyle>
          <a:p>
            <a:r>
              <a:rPr lang="fr-FR" sz="1200" b="1" dirty="0">
                <a:solidFill>
                  <a:schemeClr val="tx1">
                    <a:lumMod val="85000"/>
                    <a:lumOff val="15000"/>
                  </a:schemeClr>
                </a:solidFill>
              </a:rPr>
              <a:t>Résultat REMI du 5/11 (1</a:t>
            </a:r>
            <a:r>
              <a:rPr lang="fr-FR" sz="1200" b="1" baseline="30000" dirty="0">
                <a:solidFill>
                  <a:schemeClr val="tx1">
                    <a:lumMod val="85000"/>
                    <a:lumOff val="15000"/>
                  </a:schemeClr>
                </a:solidFill>
              </a:rPr>
              <a:t>er</a:t>
            </a:r>
            <a:r>
              <a:rPr lang="fr-FR" sz="1200" b="1" dirty="0">
                <a:solidFill>
                  <a:schemeClr val="tx1">
                    <a:lumMod val="85000"/>
                    <a:lumOff val="15000"/>
                  </a:schemeClr>
                </a:solidFill>
              </a:rPr>
              <a:t> jour avec coeff. &gt; 100)</a:t>
            </a:r>
          </a:p>
          <a:p>
            <a:r>
              <a:rPr lang="fr-FR" sz="1200" b="1" dirty="0">
                <a:solidFill>
                  <a:schemeClr val="tx1">
                    <a:lumMod val="50000"/>
                    <a:lumOff val="50000"/>
                  </a:schemeClr>
                </a:solidFill>
              </a:rPr>
              <a:t>Bricqueville nord = 330 </a:t>
            </a:r>
            <a:r>
              <a:rPr lang="fr-FR" sz="1200" b="1" dirty="0" err="1">
                <a:solidFill>
                  <a:schemeClr val="tx1">
                    <a:lumMod val="50000"/>
                    <a:lumOff val="50000"/>
                  </a:schemeClr>
                </a:solidFill>
              </a:rPr>
              <a:t>E.coli</a:t>
            </a:r>
            <a:r>
              <a:rPr lang="fr-FR" sz="1200" b="1" dirty="0">
                <a:solidFill>
                  <a:schemeClr val="tx1">
                    <a:lumMod val="50000"/>
                    <a:lumOff val="50000"/>
                  </a:schemeClr>
                </a:solidFill>
              </a:rPr>
              <a:t>/100g CLI</a:t>
            </a:r>
          </a:p>
          <a:p>
            <a:r>
              <a:rPr lang="fr-FR" sz="1200" b="1" dirty="0">
                <a:solidFill>
                  <a:schemeClr val="tx1">
                    <a:lumMod val="50000"/>
                    <a:lumOff val="50000"/>
                  </a:schemeClr>
                </a:solidFill>
              </a:rPr>
              <a:t>Bricqueville sud = 78 </a:t>
            </a:r>
            <a:r>
              <a:rPr lang="fr-FR" sz="1200" b="1" dirty="0" err="1">
                <a:solidFill>
                  <a:schemeClr val="tx1">
                    <a:lumMod val="50000"/>
                    <a:lumOff val="50000"/>
                  </a:schemeClr>
                </a:solidFill>
              </a:rPr>
              <a:t>E.coli</a:t>
            </a:r>
            <a:r>
              <a:rPr lang="fr-FR" sz="1200" b="1" dirty="0">
                <a:solidFill>
                  <a:schemeClr val="tx1">
                    <a:lumMod val="50000"/>
                    <a:lumOff val="50000"/>
                  </a:schemeClr>
                </a:solidFill>
              </a:rPr>
              <a:t>/100g CLI</a:t>
            </a:r>
          </a:p>
          <a:p>
            <a:endParaRPr lang="fr-FR" sz="1200" b="1" dirty="0">
              <a:solidFill>
                <a:schemeClr val="tx1">
                  <a:lumMod val="85000"/>
                  <a:lumOff val="15000"/>
                </a:schemeClr>
              </a:solidFill>
              <a:highlight>
                <a:srgbClr val="FFFF00"/>
              </a:highlight>
            </a:endParaRPr>
          </a:p>
        </p:txBody>
      </p:sp>
      <p:sp>
        <p:nvSpPr>
          <p:cNvPr id="11" name="ZoneTexte 10">
            <a:extLst>
              <a:ext uri="{FF2B5EF4-FFF2-40B4-BE49-F238E27FC236}">
                <a16:creationId xmlns:a16="http://schemas.microsoft.com/office/drawing/2014/main" id="{BCF16E02-D362-A939-6C18-A0222A1EA3EC}"/>
              </a:ext>
            </a:extLst>
          </p:cNvPr>
          <p:cNvSpPr txBox="1"/>
          <p:nvPr/>
        </p:nvSpPr>
        <p:spPr>
          <a:xfrm>
            <a:off x="7463719" y="1347761"/>
            <a:ext cx="2413141" cy="461665"/>
          </a:xfrm>
          <a:prstGeom prst="rect">
            <a:avLst/>
          </a:prstGeom>
          <a:solidFill>
            <a:schemeClr val="bg1">
              <a:lumMod val="95000"/>
              <a:alpha val="66000"/>
            </a:schemeClr>
          </a:solidFill>
        </p:spPr>
        <p:txBody>
          <a:bodyPr wrap="square" rtlCol="0">
            <a:spAutoFit/>
          </a:bodyPr>
          <a:lstStyle>
            <a:defPPr>
              <a:defRPr lang="fr-FR"/>
            </a:defPPr>
            <a:lvl1pPr algn="ctr">
              <a:defRPr sz="1600">
                <a:solidFill>
                  <a:schemeClr val="tx1">
                    <a:lumMod val="65000"/>
                    <a:lumOff val="35000"/>
                  </a:schemeClr>
                </a:solidFill>
              </a:defRPr>
            </a:lvl1pPr>
          </a:lstStyle>
          <a:p>
            <a:r>
              <a:rPr lang="fr-FR" sz="1200" b="1" dirty="0">
                <a:solidFill>
                  <a:schemeClr val="tx1">
                    <a:lumMod val="85000"/>
                    <a:lumOff val="15000"/>
                  </a:schemeClr>
                </a:solidFill>
              </a:rPr>
              <a:t>Résultat REMI du 28/04 </a:t>
            </a:r>
          </a:p>
          <a:p>
            <a:r>
              <a:rPr lang="fr-FR" sz="1200" b="1" dirty="0">
                <a:solidFill>
                  <a:schemeClr val="tx1">
                    <a:lumMod val="85000"/>
                    <a:lumOff val="15000"/>
                  </a:schemeClr>
                </a:solidFill>
              </a:rPr>
              <a:t>(2</a:t>
            </a:r>
            <a:r>
              <a:rPr lang="fr-FR" sz="1200" b="1" baseline="30000" dirty="0">
                <a:solidFill>
                  <a:schemeClr val="tx1">
                    <a:lumMod val="85000"/>
                    <a:lumOff val="15000"/>
                  </a:schemeClr>
                </a:solidFill>
              </a:rPr>
              <a:t>ème</a:t>
            </a:r>
            <a:r>
              <a:rPr lang="fr-FR" sz="1200" b="1" dirty="0">
                <a:solidFill>
                  <a:schemeClr val="tx1">
                    <a:lumMod val="85000"/>
                    <a:lumOff val="15000"/>
                  </a:schemeClr>
                </a:solidFill>
              </a:rPr>
              <a:t> jour avec coeff. &gt; 100)</a:t>
            </a:r>
          </a:p>
        </p:txBody>
      </p:sp>
      <p:pic>
        <p:nvPicPr>
          <p:cNvPr id="8" name="Image 7">
            <a:extLst>
              <a:ext uri="{FF2B5EF4-FFF2-40B4-BE49-F238E27FC236}">
                <a16:creationId xmlns:a16="http://schemas.microsoft.com/office/drawing/2014/main" id="{0F9DCCEF-550D-FBCF-36E0-6C87DADD2C26}"/>
              </a:ext>
            </a:extLst>
          </p:cNvPr>
          <p:cNvPicPr>
            <a:picLocks noChangeAspect="1"/>
          </p:cNvPicPr>
          <p:nvPr/>
        </p:nvPicPr>
        <p:blipFill>
          <a:blip r:embed="rId5"/>
          <a:stretch>
            <a:fillRect/>
          </a:stretch>
        </p:blipFill>
        <p:spPr>
          <a:xfrm>
            <a:off x="137247" y="2329943"/>
            <a:ext cx="5499320" cy="1818106"/>
          </a:xfrm>
          <a:prstGeom prst="rect">
            <a:avLst/>
          </a:prstGeom>
        </p:spPr>
      </p:pic>
      <p:pic>
        <p:nvPicPr>
          <p:cNvPr id="23" name="Image 22">
            <a:extLst>
              <a:ext uri="{FF2B5EF4-FFF2-40B4-BE49-F238E27FC236}">
                <a16:creationId xmlns:a16="http://schemas.microsoft.com/office/drawing/2014/main" id="{23F399D0-C033-361A-7C39-69760342EA77}"/>
              </a:ext>
            </a:extLst>
          </p:cNvPr>
          <p:cNvPicPr>
            <a:picLocks noChangeAspect="1"/>
          </p:cNvPicPr>
          <p:nvPr/>
        </p:nvPicPr>
        <p:blipFill>
          <a:blip r:embed="rId6"/>
          <a:stretch>
            <a:fillRect/>
          </a:stretch>
        </p:blipFill>
        <p:spPr>
          <a:xfrm>
            <a:off x="138401" y="4865430"/>
            <a:ext cx="5318134" cy="1784317"/>
          </a:xfrm>
          <a:prstGeom prst="rect">
            <a:avLst/>
          </a:prstGeom>
          <a:solidFill>
            <a:schemeClr val="bg1"/>
          </a:solidFill>
        </p:spPr>
      </p:pic>
      <p:grpSp>
        <p:nvGrpSpPr>
          <p:cNvPr id="9" name="Groupe 8">
            <a:extLst>
              <a:ext uri="{FF2B5EF4-FFF2-40B4-BE49-F238E27FC236}">
                <a16:creationId xmlns:a16="http://schemas.microsoft.com/office/drawing/2014/main" id="{F779DF72-72DF-1B8E-17C6-26494E8480D0}"/>
              </a:ext>
            </a:extLst>
          </p:cNvPr>
          <p:cNvGrpSpPr>
            <a:grpSpLocks noChangeAspect="1"/>
          </p:cNvGrpSpPr>
          <p:nvPr/>
        </p:nvGrpSpPr>
        <p:grpSpPr>
          <a:xfrm>
            <a:off x="5745491" y="4659012"/>
            <a:ext cx="540000" cy="540000"/>
            <a:chOff x="5303101" y="5023860"/>
            <a:chExt cx="1440000" cy="1440000"/>
          </a:xfrm>
        </p:grpSpPr>
        <p:sp>
          <p:nvSpPr>
            <p:cNvPr id="10" name="Ellipse 9">
              <a:extLst>
                <a:ext uri="{FF2B5EF4-FFF2-40B4-BE49-F238E27FC236}">
                  <a16:creationId xmlns:a16="http://schemas.microsoft.com/office/drawing/2014/main" id="{2AE59DEE-0CFC-CA44-2BC3-B46ABAFBB9BA}"/>
                </a:ext>
              </a:extLst>
            </p:cNvPr>
            <p:cNvSpPr/>
            <p:nvPr/>
          </p:nvSpPr>
          <p:spPr>
            <a:xfrm>
              <a:off x="5303101" y="5023860"/>
              <a:ext cx="1440000" cy="1440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E744B94-1DA5-2F0D-1F42-8D18C3F56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4167" y="5631035"/>
              <a:ext cx="743750" cy="743750"/>
            </a:xfrm>
            <a:prstGeom prst="rect">
              <a:avLst/>
            </a:prstGeom>
          </p:spPr>
        </p:pic>
        <p:pic>
          <p:nvPicPr>
            <p:cNvPr id="15" name="Image 14">
              <a:extLst>
                <a:ext uri="{FF2B5EF4-FFF2-40B4-BE49-F238E27FC236}">
                  <a16:creationId xmlns:a16="http://schemas.microsoft.com/office/drawing/2014/main" id="{3EDE53BE-D1C3-B679-956B-D8DA73ED2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511" y="5196384"/>
              <a:ext cx="731062" cy="487452"/>
            </a:xfrm>
            <a:prstGeom prst="rect">
              <a:avLst/>
            </a:prstGeom>
          </p:spPr>
        </p:pic>
      </p:grpSp>
      <p:sp>
        <p:nvSpPr>
          <p:cNvPr id="16" name="ZoneTexte 15">
            <a:extLst>
              <a:ext uri="{FF2B5EF4-FFF2-40B4-BE49-F238E27FC236}">
                <a16:creationId xmlns:a16="http://schemas.microsoft.com/office/drawing/2014/main" id="{7AC3C60C-E6C5-775C-1137-C73769C4D8A5}"/>
              </a:ext>
            </a:extLst>
          </p:cNvPr>
          <p:cNvSpPr txBox="1"/>
          <p:nvPr/>
        </p:nvSpPr>
        <p:spPr>
          <a:xfrm>
            <a:off x="5363091" y="5263709"/>
            <a:ext cx="2236447" cy="738664"/>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400" dirty="0"/>
              <a:t>Indicateurs Ruminant et Humain détectés (ruminant quantifiable)</a:t>
            </a:r>
          </a:p>
        </p:txBody>
      </p:sp>
      <p:grpSp>
        <p:nvGrpSpPr>
          <p:cNvPr id="24" name="Groupe 23">
            <a:extLst>
              <a:ext uri="{FF2B5EF4-FFF2-40B4-BE49-F238E27FC236}">
                <a16:creationId xmlns:a16="http://schemas.microsoft.com/office/drawing/2014/main" id="{3973A8FA-6D13-D53F-E790-85B055C27F87}"/>
              </a:ext>
            </a:extLst>
          </p:cNvPr>
          <p:cNvGrpSpPr>
            <a:grpSpLocks noChangeAspect="1"/>
          </p:cNvGrpSpPr>
          <p:nvPr/>
        </p:nvGrpSpPr>
        <p:grpSpPr>
          <a:xfrm>
            <a:off x="6433584" y="4659012"/>
            <a:ext cx="540000" cy="540000"/>
            <a:chOff x="2031500" y="5472703"/>
            <a:chExt cx="720000" cy="720000"/>
          </a:xfrm>
        </p:grpSpPr>
        <p:sp>
          <p:nvSpPr>
            <p:cNvPr id="25" name="Ellipse 24">
              <a:extLst>
                <a:ext uri="{FF2B5EF4-FFF2-40B4-BE49-F238E27FC236}">
                  <a16:creationId xmlns:a16="http://schemas.microsoft.com/office/drawing/2014/main" id="{252708DA-C9EC-E265-3207-E6474532AFE6}"/>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FE6E7687-0B90-E5E0-A923-895BF9D02A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spTree>
    <p:extLst>
      <p:ext uri="{BB962C8B-B14F-4D97-AF65-F5344CB8AC3E}">
        <p14:creationId xmlns:p14="http://schemas.microsoft.com/office/powerpoint/2010/main" val="399717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1" grpId="0"/>
      <p:bldP spid="3" grpId="0" animBg="1"/>
      <p:bldP spid="5" grpId="0" animBg="1"/>
      <p:bldP spid="7" grpId="0" animBg="1"/>
      <p:bldP spid="11"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91F05-C48C-596A-AACC-F58946203BC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58D44D-C6B4-1BA8-617A-EBDA653753B0}"/>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a:extLst>
              <a:ext uri="{FF2B5EF4-FFF2-40B4-BE49-F238E27FC236}">
                <a16:creationId xmlns:a16="http://schemas.microsoft.com/office/drawing/2014/main" id="{53299760-E1BF-A811-91F2-6E1EE4CF16B4}"/>
              </a:ext>
            </a:extLst>
          </p:cNvPr>
          <p:cNvSpPr txBox="1"/>
          <p:nvPr/>
        </p:nvSpPr>
        <p:spPr>
          <a:xfrm>
            <a:off x="9785268" y="196759"/>
            <a:ext cx="2204963" cy="646331"/>
          </a:xfrm>
          <a:prstGeom prst="rect">
            <a:avLst/>
          </a:prstGeom>
          <a:noFill/>
        </p:spPr>
        <p:txBody>
          <a:bodyPr wrap="square" rtlCol="0">
            <a:spAutoFit/>
          </a:bodyPr>
          <a:lstStyle/>
          <a:p>
            <a:pPr algn="r"/>
            <a:r>
              <a:rPr lang="fr-FR" dirty="0">
                <a:solidFill>
                  <a:schemeClr val="bg1"/>
                </a:solidFill>
              </a:rPr>
              <a:t>LESSIVAGE</a:t>
            </a:r>
          </a:p>
          <a:p>
            <a:pPr algn="r"/>
            <a:r>
              <a:rPr lang="fr-FR" dirty="0">
                <a:solidFill>
                  <a:schemeClr val="bg1"/>
                </a:solidFill>
              </a:rPr>
              <a:t>DES HERBUS</a:t>
            </a:r>
          </a:p>
        </p:txBody>
      </p:sp>
      <p:sp>
        <p:nvSpPr>
          <p:cNvPr id="8" name="Rectangle 7">
            <a:extLst>
              <a:ext uri="{FF2B5EF4-FFF2-40B4-BE49-F238E27FC236}">
                <a16:creationId xmlns:a16="http://schemas.microsoft.com/office/drawing/2014/main" id="{5B18B4ED-B2A1-52EB-19F1-31F312E318A7}"/>
              </a:ext>
            </a:extLst>
          </p:cNvPr>
          <p:cNvSpPr/>
          <p:nvPr/>
        </p:nvSpPr>
        <p:spPr>
          <a:xfrm>
            <a:off x="93100" y="1038574"/>
            <a:ext cx="11794100" cy="738462"/>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0070C0"/>
              </a:buClr>
              <a:buFont typeface="Wingdings" panose="05000000000000000000" pitchFamily="2" charset="2"/>
              <a:buNone/>
            </a:pPr>
            <a:r>
              <a:rPr lang="fr-FR" sz="2200" b="1" kern="0" dirty="0">
                <a:solidFill>
                  <a:srgbClr val="0E376A"/>
                </a:solidFill>
              </a:rPr>
              <a:t>L’utilisation des traceurs de sources microbiologiques a également permis de caractériser les dérives de qualité relevées sur la plage de Montmartin (sortie du havre de Regnéville)</a:t>
            </a:r>
          </a:p>
        </p:txBody>
      </p:sp>
      <p:sp>
        <p:nvSpPr>
          <p:cNvPr id="11" name="Espace réservé du contenu 2">
            <a:extLst>
              <a:ext uri="{FF2B5EF4-FFF2-40B4-BE49-F238E27FC236}">
                <a16:creationId xmlns:a16="http://schemas.microsoft.com/office/drawing/2014/main" id="{D622C86A-08F5-B7ED-6229-F68BDE6AD5CF}"/>
              </a:ext>
            </a:extLst>
          </p:cNvPr>
          <p:cNvSpPr txBox="1">
            <a:spLocks/>
          </p:cNvSpPr>
          <p:nvPr/>
        </p:nvSpPr>
        <p:spPr>
          <a:xfrm>
            <a:off x="209642" y="1961439"/>
            <a:ext cx="4620638" cy="340648"/>
          </a:xfrm>
          <a:prstGeom prst="rect">
            <a:avLst/>
          </a:prstGeom>
          <a:noFill/>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1600" b="0" i="1" kern="0" dirty="0">
                <a:solidFill>
                  <a:schemeClr val="tx1">
                    <a:lumMod val="65000"/>
                    <a:lumOff val="35000"/>
                  </a:schemeClr>
                </a:solidFill>
              </a:rPr>
              <a:t>Plage de Montmartin-sur-Mer (sud RD 73)</a:t>
            </a:r>
            <a:endParaRPr lang="fr-FR" sz="1400" b="0" i="1" kern="0" dirty="0">
              <a:solidFill>
                <a:schemeClr val="tx1">
                  <a:lumMod val="65000"/>
                  <a:lumOff val="35000"/>
                </a:schemeClr>
              </a:solidFill>
            </a:endParaRPr>
          </a:p>
        </p:txBody>
      </p:sp>
      <p:sp>
        <p:nvSpPr>
          <p:cNvPr id="12" name="Rectangle 11">
            <a:extLst>
              <a:ext uri="{FF2B5EF4-FFF2-40B4-BE49-F238E27FC236}">
                <a16:creationId xmlns:a16="http://schemas.microsoft.com/office/drawing/2014/main" id="{8B829C00-D57D-B760-E643-88858025C32B}"/>
              </a:ext>
            </a:extLst>
          </p:cNvPr>
          <p:cNvSpPr/>
          <p:nvPr/>
        </p:nvSpPr>
        <p:spPr>
          <a:xfrm>
            <a:off x="9139219" y="2090233"/>
            <a:ext cx="2843139" cy="1263379"/>
          </a:xfrm>
          <a:prstGeom prst="rect">
            <a:avLst/>
          </a:prstGeom>
        </p:spPr>
        <p:txBody>
          <a:bodyPr vert="horz" lIns="91440" tIns="45720" rIns="91440" bIns="45720" rtlCol="0">
            <a:noAutofit/>
          </a:bodyPr>
          <a:lstStyle/>
          <a:p>
            <a:pPr algn="ctr" eaLnBrk="0" fontAlgn="base" hangingPunct="0">
              <a:spcBef>
                <a:spcPct val="20000"/>
              </a:spcBef>
              <a:spcAft>
                <a:spcPct val="0"/>
              </a:spcAft>
              <a:buClr>
                <a:srgbClr val="0070C0"/>
              </a:buClr>
              <a:buFont typeface="Wingdings" panose="05000000000000000000" pitchFamily="2" charset="2"/>
              <a:buNone/>
            </a:pPr>
            <a:r>
              <a:rPr lang="fr-FR" b="1" kern="0" dirty="0">
                <a:solidFill>
                  <a:srgbClr val="0E376A"/>
                </a:solidFill>
              </a:rPr>
              <a:t>Prédominance de l’indicateur « Ruminant » suite aux marées de vive-eau (coeff.&gt; 100)</a:t>
            </a:r>
          </a:p>
          <a:p>
            <a:pPr algn="ctr" eaLnBrk="0" fontAlgn="base" hangingPunct="0">
              <a:spcBef>
                <a:spcPct val="20000"/>
              </a:spcBef>
              <a:spcAft>
                <a:spcPct val="0"/>
              </a:spcAft>
              <a:buClr>
                <a:srgbClr val="0070C0"/>
              </a:buClr>
              <a:buFont typeface="Wingdings" panose="05000000000000000000" pitchFamily="2" charset="2"/>
              <a:buNone/>
            </a:pPr>
            <a:endParaRPr lang="fr-FR" dirty="0"/>
          </a:p>
        </p:txBody>
      </p:sp>
      <p:sp>
        <p:nvSpPr>
          <p:cNvPr id="13" name="Rectangle 12">
            <a:extLst>
              <a:ext uri="{FF2B5EF4-FFF2-40B4-BE49-F238E27FC236}">
                <a16:creationId xmlns:a16="http://schemas.microsoft.com/office/drawing/2014/main" id="{FC16636D-C296-CA77-E2D3-42AFE25C0CCD}"/>
              </a:ext>
            </a:extLst>
          </p:cNvPr>
          <p:cNvSpPr/>
          <p:nvPr/>
        </p:nvSpPr>
        <p:spPr>
          <a:xfrm>
            <a:off x="8463065" y="3429000"/>
            <a:ext cx="3352069" cy="909128"/>
          </a:xfrm>
          <a:prstGeom prst="rect">
            <a:avLst/>
          </a:prstGeom>
        </p:spPr>
        <p:txBody>
          <a:bodyPr vert="horz" lIns="91440" tIns="45720" rIns="91440" bIns="45720" rtlCol="0">
            <a:noAutofit/>
          </a:bodyPr>
          <a:lstStyle/>
          <a:p>
            <a:pPr algn="ctr" eaLnBrk="0" fontAlgn="base" hangingPunct="0">
              <a:spcBef>
                <a:spcPct val="20000"/>
              </a:spcBef>
              <a:spcAft>
                <a:spcPct val="0"/>
              </a:spcAft>
              <a:buClr>
                <a:srgbClr val="0070C0"/>
              </a:buClr>
              <a:buFont typeface="Wingdings" panose="05000000000000000000" pitchFamily="2" charset="2"/>
              <a:buNone/>
            </a:pPr>
            <a:r>
              <a:rPr lang="fr-FR" b="1" kern="0" dirty="0">
                <a:solidFill>
                  <a:srgbClr val="0E376A"/>
                </a:solidFill>
              </a:rPr>
              <a:t>Plage également impactée par le lessivage des bassins versants par temps de pluie</a:t>
            </a:r>
          </a:p>
          <a:p>
            <a:pPr algn="ctr" eaLnBrk="0" fontAlgn="base" hangingPunct="0">
              <a:spcBef>
                <a:spcPct val="20000"/>
              </a:spcBef>
              <a:spcAft>
                <a:spcPct val="0"/>
              </a:spcAft>
              <a:buClr>
                <a:srgbClr val="0070C0"/>
              </a:buClr>
              <a:buFont typeface="Wingdings" panose="05000000000000000000" pitchFamily="2" charset="2"/>
              <a:buNone/>
            </a:pPr>
            <a:endParaRPr lang="fr-FR" dirty="0"/>
          </a:p>
        </p:txBody>
      </p:sp>
      <p:cxnSp>
        <p:nvCxnSpPr>
          <p:cNvPr id="15" name="Connecteur : en angle 14">
            <a:extLst>
              <a:ext uri="{FF2B5EF4-FFF2-40B4-BE49-F238E27FC236}">
                <a16:creationId xmlns:a16="http://schemas.microsoft.com/office/drawing/2014/main" id="{41FCA9EB-0585-6CD2-13CC-162841A7256C}"/>
              </a:ext>
            </a:extLst>
          </p:cNvPr>
          <p:cNvCxnSpPr>
            <a:cxnSpLocks/>
            <a:endCxn id="13" idx="1"/>
          </p:cNvCxnSpPr>
          <p:nvPr/>
        </p:nvCxnSpPr>
        <p:spPr>
          <a:xfrm>
            <a:off x="7609543" y="3258357"/>
            <a:ext cx="853522" cy="625207"/>
          </a:xfrm>
          <a:prstGeom prst="bentConnector3">
            <a:avLst>
              <a:gd name="adj1" fmla="val 50000"/>
            </a:avLst>
          </a:prstGeom>
          <a:ln w="25400">
            <a:solidFill>
              <a:srgbClr val="0E376A"/>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0199B245-D585-47F8-6EC2-93BE0C6EF0AE}"/>
              </a:ext>
            </a:extLst>
          </p:cNvPr>
          <p:cNvGrpSpPr>
            <a:grpSpLocks noChangeAspect="1"/>
          </p:cNvGrpSpPr>
          <p:nvPr/>
        </p:nvGrpSpPr>
        <p:grpSpPr>
          <a:xfrm>
            <a:off x="8342835" y="2125716"/>
            <a:ext cx="648000" cy="648000"/>
            <a:chOff x="5303101" y="5023860"/>
            <a:chExt cx="1440000" cy="1440000"/>
          </a:xfrm>
        </p:grpSpPr>
        <p:sp>
          <p:nvSpPr>
            <p:cNvPr id="18" name="Ellipse 17">
              <a:extLst>
                <a:ext uri="{FF2B5EF4-FFF2-40B4-BE49-F238E27FC236}">
                  <a16:creationId xmlns:a16="http://schemas.microsoft.com/office/drawing/2014/main" id="{274F080A-0855-DFD0-EEC7-0C69A315D5BC}"/>
                </a:ext>
              </a:extLst>
            </p:cNvPr>
            <p:cNvSpPr/>
            <p:nvPr/>
          </p:nvSpPr>
          <p:spPr>
            <a:xfrm>
              <a:off x="5303101" y="5023860"/>
              <a:ext cx="1440000" cy="1440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B8A1F54E-0C87-3A58-9CED-AE0359283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34167" y="5631035"/>
              <a:ext cx="743750" cy="743750"/>
            </a:xfrm>
            <a:prstGeom prst="rect">
              <a:avLst/>
            </a:prstGeom>
          </p:spPr>
        </p:pic>
        <p:pic>
          <p:nvPicPr>
            <p:cNvPr id="20" name="Image 19">
              <a:extLst>
                <a:ext uri="{FF2B5EF4-FFF2-40B4-BE49-F238E27FC236}">
                  <a16:creationId xmlns:a16="http://schemas.microsoft.com/office/drawing/2014/main" id="{C1E56E86-8FCA-EA9C-D615-58E6C7E0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511" y="5196384"/>
              <a:ext cx="731062" cy="487452"/>
            </a:xfrm>
            <a:prstGeom prst="rect">
              <a:avLst/>
            </a:prstGeom>
          </p:spPr>
        </p:pic>
      </p:grpSp>
      <p:sp>
        <p:nvSpPr>
          <p:cNvPr id="21" name="ZoneTexte 20">
            <a:extLst>
              <a:ext uri="{FF2B5EF4-FFF2-40B4-BE49-F238E27FC236}">
                <a16:creationId xmlns:a16="http://schemas.microsoft.com/office/drawing/2014/main" id="{2F87C662-6B68-A408-739B-76EF92ED0324}"/>
              </a:ext>
            </a:extLst>
          </p:cNvPr>
          <p:cNvSpPr txBox="1"/>
          <p:nvPr/>
        </p:nvSpPr>
        <p:spPr>
          <a:xfrm>
            <a:off x="8062540" y="2795955"/>
            <a:ext cx="1208590" cy="307777"/>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400" dirty="0"/>
              <a:t>Ruminants</a:t>
            </a:r>
          </a:p>
        </p:txBody>
      </p:sp>
      <p:grpSp>
        <p:nvGrpSpPr>
          <p:cNvPr id="23" name="Groupe 22">
            <a:extLst>
              <a:ext uri="{FF2B5EF4-FFF2-40B4-BE49-F238E27FC236}">
                <a16:creationId xmlns:a16="http://schemas.microsoft.com/office/drawing/2014/main" id="{6CC9DA5E-65EF-A315-8336-75F6035475E6}"/>
              </a:ext>
            </a:extLst>
          </p:cNvPr>
          <p:cNvGrpSpPr>
            <a:grpSpLocks noChangeAspect="1"/>
          </p:cNvGrpSpPr>
          <p:nvPr/>
        </p:nvGrpSpPr>
        <p:grpSpPr>
          <a:xfrm>
            <a:off x="9138703" y="4364346"/>
            <a:ext cx="648000" cy="648000"/>
            <a:chOff x="2031500" y="5472703"/>
            <a:chExt cx="720000" cy="720000"/>
          </a:xfrm>
        </p:grpSpPr>
        <p:sp>
          <p:nvSpPr>
            <p:cNvPr id="24" name="Ellipse 23">
              <a:extLst>
                <a:ext uri="{FF2B5EF4-FFF2-40B4-BE49-F238E27FC236}">
                  <a16:creationId xmlns:a16="http://schemas.microsoft.com/office/drawing/2014/main" id="{5174F06C-E1C8-4393-3ABF-3F3B62A43ABD}"/>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2E425185-39C6-8917-79FB-A8B6BAA85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sp>
        <p:nvSpPr>
          <p:cNvPr id="26" name="ZoneTexte 25">
            <a:extLst>
              <a:ext uri="{FF2B5EF4-FFF2-40B4-BE49-F238E27FC236}">
                <a16:creationId xmlns:a16="http://schemas.microsoft.com/office/drawing/2014/main" id="{B4E822CD-8858-E8D1-77ED-3E410022BFDD}"/>
              </a:ext>
            </a:extLst>
          </p:cNvPr>
          <p:cNvSpPr txBox="1"/>
          <p:nvPr/>
        </p:nvSpPr>
        <p:spPr>
          <a:xfrm>
            <a:off x="9024585" y="5034585"/>
            <a:ext cx="945825" cy="307777"/>
          </a:xfrm>
          <a:prstGeom prst="rect">
            <a:avLst/>
          </a:prstGeom>
          <a:noFill/>
        </p:spPr>
        <p:txBody>
          <a:bodyPr wrap="square" rtlCol="0">
            <a:spAutoFit/>
          </a:bodyPr>
          <a:lstStyle/>
          <a:p>
            <a:pPr algn="ctr"/>
            <a:r>
              <a:rPr lang="fr-FR" sz="1400" dirty="0">
                <a:solidFill>
                  <a:schemeClr val="tx1">
                    <a:lumMod val="65000"/>
                    <a:lumOff val="35000"/>
                  </a:schemeClr>
                </a:solidFill>
              </a:rPr>
              <a:t>Humains</a:t>
            </a:r>
          </a:p>
        </p:txBody>
      </p:sp>
      <p:grpSp>
        <p:nvGrpSpPr>
          <p:cNvPr id="27" name="Groupe 26">
            <a:extLst>
              <a:ext uri="{FF2B5EF4-FFF2-40B4-BE49-F238E27FC236}">
                <a16:creationId xmlns:a16="http://schemas.microsoft.com/office/drawing/2014/main" id="{12EB68BD-9795-EDA9-73B1-0CB08080AAD2}"/>
              </a:ext>
            </a:extLst>
          </p:cNvPr>
          <p:cNvGrpSpPr>
            <a:grpSpLocks noChangeAspect="1"/>
          </p:cNvGrpSpPr>
          <p:nvPr/>
        </p:nvGrpSpPr>
        <p:grpSpPr>
          <a:xfrm>
            <a:off x="10154951" y="4391357"/>
            <a:ext cx="648000" cy="648000"/>
            <a:chOff x="5303101" y="5023860"/>
            <a:chExt cx="1440000" cy="1440000"/>
          </a:xfrm>
        </p:grpSpPr>
        <p:sp>
          <p:nvSpPr>
            <p:cNvPr id="28" name="Ellipse 27">
              <a:extLst>
                <a:ext uri="{FF2B5EF4-FFF2-40B4-BE49-F238E27FC236}">
                  <a16:creationId xmlns:a16="http://schemas.microsoft.com/office/drawing/2014/main" id="{F02708B5-5E2A-8D82-F910-2819FAC3A16A}"/>
                </a:ext>
              </a:extLst>
            </p:cNvPr>
            <p:cNvSpPr/>
            <p:nvPr/>
          </p:nvSpPr>
          <p:spPr>
            <a:xfrm>
              <a:off x="5303101" y="5023860"/>
              <a:ext cx="1440000" cy="1440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811D9B24-7F17-E6BC-5604-0340A31ED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34167" y="5631035"/>
              <a:ext cx="743750" cy="743750"/>
            </a:xfrm>
            <a:prstGeom prst="rect">
              <a:avLst/>
            </a:prstGeom>
          </p:spPr>
        </p:pic>
        <p:pic>
          <p:nvPicPr>
            <p:cNvPr id="30" name="Image 29">
              <a:extLst>
                <a:ext uri="{FF2B5EF4-FFF2-40B4-BE49-F238E27FC236}">
                  <a16:creationId xmlns:a16="http://schemas.microsoft.com/office/drawing/2014/main" id="{43BFEF68-5506-6F58-B316-A5D8791BF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511" y="5196384"/>
              <a:ext cx="731062" cy="487452"/>
            </a:xfrm>
            <a:prstGeom prst="rect">
              <a:avLst/>
            </a:prstGeom>
          </p:spPr>
        </p:pic>
      </p:grpSp>
      <p:sp>
        <p:nvSpPr>
          <p:cNvPr id="31" name="ZoneTexte 30">
            <a:extLst>
              <a:ext uri="{FF2B5EF4-FFF2-40B4-BE49-F238E27FC236}">
                <a16:creationId xmlns:a16="http://schemas.microsoft.com/office/drawing/2014/main" id="{319CB5BA-D6E7-0938-A5D1-B5AA40EED2D1}"/>
              </a:ext>
            </a:extLst>
          </p:cNvPr>
          <p:cNvSpPr txBox="1"/>
          <p:nvPr/>
        </p:nvSpPr>
        <p:spPr>
          <a:xfrm>
            <a:off x="9924249" y="5061596"/>
            <a:ext cx="1208590" cy="307777"/>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400" dirty="0"/>
              <a:t>Ruminants</a:t>
            </a:r>
          </a:p>
        </p:txBody>
      </p:sp>
      <p:sp>
        <p:nvSpPr>
          <p:cNvPr id="10" name="Rectangle 9">
            <a:extLst>
              <a:ext uri="{FF2B5EF4-FFF2-40B4-BE49-F238E27FC236}">
                <a16:creationId xmlns:a16="http://schemas.microsoft.com/office/drawing/2014/main" id="{DF2D2B4D-490B-D6E9-6F81-B808E10D20AB}"/>
              </a:ext>
            </a:extLst>
          </p:cNvPr>
          <p:cNvSpPr/>
          <p:nvPr/>
        </p:nvSpPr>
        <p:spPr>
          <a:xfrm>
            <a:off x="1303731" y="5604165"/>
            <a:ext cx="9104293" cy="923330"/>
          </a:xfrm>
          <a:prstGeom prst="rect">
            <a:avLst/>
          </a:prstGeom>
          <a:solidFill>
            <a:schemeClr val="accent1">
              <a:lumMod val="20000"/>
              <a:lumOff val="80000"/>
            </a:schemeClr>
          </a:solidFill>
        </p:spPr>
        <p:txBody>
          <a:bodyPr wrap="square">
            <a:spAutoFit/>
          </a:bodyPr>
          <a:lstStyle/>
          <a:p>
            <a:pPr algn="just"/>
            <a:r>
              <a:rPr lang="fr-FR" kern="0" dirty="0">
                <a:solidFill>
                  <a:srgbClr val="0E376A"/>
                </a:solidFill>
              </a:rPr>
              <a:t>Le lessivage des herbus constitue bien une source avérée de contamination des eaux littorales -&gt; mobilisation des acteurs (associations pastorales, services de l’Etat, etc.) pour tenter de trouver des solutions (étude en cours par la DDTM 50 sur du pâturage éducatif)</a:t>
            </a:r>
            <a:endParaRPr lang="fr-FR" sz="1600" i="1" kern="0" dirty="0">
              <a:solidFill>
                <a:srgbClr val="0E376A"/>
              </a:solidFill>
            </a:endParaRPr>
          </a:p>
        </p:txBody>
      </p:sp>
      <p:pic>
        <p:nvPicPr>
          <p:cNvPr id="14" name="Image 13">
            <a:extLst>
              <a:ext uri="{FF2B5EF4-FFF2-40B4-BE49-F238E27FC236}">
                <a16:creationId xmlns:a16="http://schemas.microsoft.com/office/drawing/2014/main" id="{961B77E5-DD09-0199-9749-754233C9A080}"/>
              </a:ext>
            </a:extLst>
          </p:cNvPr>
          <p:cNvPicPr>
            <a:picLocks noChangeAspect="1"/>
          </p:cNvPicPr>
          <p:nvPr/>
        </p:nvPicPr>
        <p:blipFill>
          <a:blip r:embed="rId5"/>
          <a:stretch>
            <a:fillRect/>
          </a:stretch>
        </p:blipFill>
        <p:spPr>
          <a:xfrm>
            <a:off x="310275" y="2288259"/>
            <a:ext cx="7241992" cy="3006252"/>
          </a:xfrm>
          <a:prstGeom prst="rect">
            <a:avLst/>
          </a:prstGeom>
        </p:spPr>
      </p:pic>
      <p:sp>
        <p:nvSpPr>
          <p:cNvPr id="16" name="Flèche : droite 15">
            <a:extLst>
              <a:ext uri="{FF2B5EF4-FFF2-40B4-BE49-F238E27FC236}">
                <a16:creationId xmlns:a16="http://schemas.microsoft.com/office/drawing/2014/main" id="{0BE46EA3-10CF-E266-1868-EE6277386B8E}"/>
              </a:ext>
            </a:extLst>
          </p:cNvPr>
          <p:cNvSpPr/>
          <p:nvPr/>
        </p:nvSpPr>
        <p:spPr>
          <a:xfrm>
            <a:off x="719766" y="5748949"/>
            <a:ext cx="434567" cy="434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068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1" grpId="0"/>
      <p:bldP spid="10"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CFCF9-F3A7-1DF9-DDEA-21E1F20CD0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DFB3DE-6A63-85E4-3FD6-B038D8D47B46}"/>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a:extLst>
              <a:ext uri="{FF2B5EF4-FFF2-40B4-BE49-F238E27FC236}">
                <a16:creationId xmlns:a16="http://schemas.microsoft.com/office/drawing/2014/main" id="{78CD5F39-6F82-08CE-B0EE-72F17DD44932}"/>
              </a:ext>
            </a:extLst>
          </p:cNvPr>
          <p:cNvSpPr txBox="1"/>
          <p:nvPr/>
        </p:nvSpPr>
        <p:spPr>
          <a:xfrm>
            <a:off x="9066180" y="196759"/>
            <a:ext cx="2924052" cy="646331"/>
          </a:xfrm>
          <a:prstGeom prst="rect">
            <a:avLst/>
          </a:prstGeom>
          <a:noFill/>
        </p:spPr>
        <p:txBody>
          <a:bodyPr wrap="square" rtlCol="0">
            <a:spAutoFit/>
          </a:bodyPr>
          <a:lstStyle/>
          <a:p>
            <a:pPr algn="r"/>
            <a:r>
              <a:rPr lang="fr-FR" dirty="0">
                <a:solidFill>
                  <a:schemeClr val="bg1"/>
                </a:solidFill>
              </a:rPr>
              <a:t>REMISE EN SUSPENSION DES SEDIMENTS </a:t>
            </a:r>
          </a:p>
        </p:txBody>
      </p:sp>
      <p:sp>
        <p:nvSpPr>
          <p:cNvPr id="4" name="Espace réservé du contenu 2">
            <a:extLst>
              <a:ext uri="{FF2B5EF4-FFF2-40B4-BE49-F238E27FC236}">
                <a16:creationId xmlns:a16="http://schemas.microsoft.com/office/drawing/2014/main" id="{194E5922-7FBE-E177-B55B-C482DFACD6FB}"/>
              </a:ext>
            </a:extLst>
          </p:cNvPr>
          <p:cNvSpPr txBox="1">
            <a:spLocks/>
          </p:cNvSpPr>
          <p:nvPr/>
        </p:nvSpPr>
        <p:spPr>
          <a:xfrm>
            <a:off x="72256" y="955250"/>
            <a:ext cx="11990042" cy="864096"/>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000" u="sng" kern="0" dirty="0">
                <a:solidFill>
                  <a:srgbClr val="0E376A"/>
                </a:solidFill>
                <a:latin typeface="+mj-lt"/>
              </a:rPr>
              <a:t>Objectif</a:t>
            </a:r>
            <a:r>
              <a:rPr lang="fr-FR" sz="2000" kern="0" dirty="0">
                <a:solidFill>
                  <a:srgbClr val="0E376A"/>
                </a:solidFill>
                <a:latin typeface="+mj-lt"/>
              </a:rPr>
              <a:t> : </a:t>
            </a:r>
            <a:r>
              <a:rPr lang="fr-FR" sz="2000" kern="0" dirty="0">
                <a:solidFill>
                  <a:srgbClr val="0E376A"/>
                </a:solidFill>
              </a:rPr>
              <a:t>Evaluer les teneurs en germes dans les sédiments des havres et des rivières y débouchant + caractériser l’origine des contaminations</a:t>
            </a:r>
            <a:endParaRPr lang="fr-FR" sz="1800" kern="0" dirty="0">
              <a:solidFill>
                <a:srgbClr val="0E376A"/>
              </a:solidFill>
            </a:endParaRPr>
          </a:p>
        </p:txBody>
      </p:sp>
      <p:sp>
        <p:nvSpPr>
          <p:cNvPr id="6" name="Rectangle 5">
            <a:extLst>
              <a:ext uri="{FF2B5EF4-FFF2-40B4-BE49-F238E27FC236}">
                <a16:creationId xmlns:a16="http://schemas.microsoft.com/office/drawing/2014/main" id="{FA939D8A-AFD1-6670-7712-1406E8DEA616}"/>
              </a:ext>
            </a:extLst>
          </p:cNvPr>
          <p:cNvSpPr/>
          <p:nvPr/>
        </p:nvSpPr>
        <p:spPr>
          <a:xfrm>
            <a:off x="72256" y="1931506"/>
            <a:ext cx="1740331" cy="4347990"/>
          </a:xfrm>
          <a:prstGeom prst="rect">
            <a:avLst/>
          </a:prstGeom>
          <a:solidFill>
            <a:schemeClr val="accent1">
              <a:lumMod val="20000"/>
              <a:lumOff val="80000"/>
            </a:schemeClr>
          </a:solidFill>
        </p:spPr>
        <p:txBody>
          <a:bodyPr vert="horz" lIns="91440" tIns="45720" rIns="91440" bIns="45720" rtlCol="0">
            <a:noAutofit/>
          </a:body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b="1" i="0" strike="noStrike" kern="0" cap="none" spc="0" normalizeH="0" baseline="0" noProof="0" dirty="0">
                <a:ln>
                  <a:noFill/>
                </a:ln>
                <a:solidFill>
                  <a:schemeClr val="accent1">
                    <a:lumMod val="50000"/>
                  </a:schemeClr>
                </a:solidFill>
                <a:effectLst/>
                <a:uLnTx/>
                <a:uFillTx/>
                <a:latin typeface="+mj-lt"/>
                <a:ea typeface="+mn-ea"/>
                <a:cs typeface="+mn-cs"/>
              </a:rPr>
              <a:t>Protocoles mis en œuvre</a:t>
            </a: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lang="fr-FR" b="1" kern="0" dirty="0">
              <a:solidFill>
                <a:schemeClr val="accent1">
                  <a:lumMod val="50000"/>
                </a:schemeClr>
              </a:solidFill>
              <a:latin typeface="+mj-lt"/>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kumimoji="0" lang="fr-FR" b="1" i="0" strike="noStrike" kern="0" cap="none" spc="0" normalizeH="0" baseline="0" noProof="0" dirty="0">
              <a:ln>
                <a:noFill/>
              </a:ln>
              <a:solidFill>
                <a:schemeClr val="accent1">
                  <a:lumMod val="50000"/>
                </a:schemeClr>
              </a:solidFill>
              <a:effectLst/>
              <a:uLnTx/>
              <a:uFillTx/>
              <a:latin typeface="+mj-lt"/>
              <a:ea typeface="+mn-ea"/>
              <a:cs typeface="+mn-cs"/>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lang="fr-FR" b="1" kern="0" dirty="0">
                <a:solidFill>
                  <a:schemeClr val="accent1">
                    <a:lumMod val="50000"/>
                  </a:schemeClr>
                </a:solidFill>
                <a:latin typeface="+mj-lt"/>
              </a:rPr>
              <a:t>Résultats</a:t>
            </a: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kumimoji="0" lang="fr-FR" b="1" i="0" strike="noStrike" kern="0" cap="none" spc="0" normalizeH="0" baseline="0" noProof="0" dirty="0">
              <a:ln>
                <a:noFill/>
              </a:ln>
              <a:solidFill>
                <a:schemeClr val="accent1">
                  <a:lumMod val="50000"/>
                </a:schemeClr>
              </a:solidFill>
              <a:effectLst/>
              <a:uLnTx/>
              <a:uFillTx/>
              <a:latin typeface="+mj-lt"/>
              <a:ea typeface="+mn-ea"/>
              <a:cs typeface="+mn-cs"/>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lang="fr-FR" b="1" kern="0" dirty="0">
              <a:solidFill>
                <a:schemeClr val="accent1">
                  <a:lumMod val="50000"/>
                </a:schemeClr>
              </a:solidFill>
              <a:latin typeface="+mj-lt"/>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kumimoji="0" lang="fr-FR" b="1" i="0" strike="noStrike" kern="0" cap="none" spc="0" normalizeH="0" baseline="0" noProof="0" dirty="0">
              <a:ln>
                <a:noFill/>
              </a:ln>
              <a:solidFill>
                <a:schemeClr val="accent1">
                  <a:lumMod val="50000"/>
                </a:schemeClr>
              </a:solidFill>
              <a:effectLst/>
              <a:uLnTx/>
              <a:uFillTx/>
              <a:latin typeface="+mj-lt"/>
              <a:ea typeface="+mn-ea"/>
              <a:cs typeface="+mn-cs"/>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lang="fr-FR" b="1" kern="0" dirty="0">
              <a:solidFill>
                <a:schemeClr val="accent1">
                  <a:lumMod val="50000"/>
                </a:schemeClr>
              </a:solidFill>
              <a:latin typeface="+mj-lt"/>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kumimoji="0" lang="fr-FR" b="1" i="0" strike="noStrike" kern="0" cap="none" spc="0" normalizeH="0" baseline="0" noProof="0" dirty="0">
              <a:ln>
                <a:noFill/>
              </a:ln>
              <a:solidFill>
                <a:schemeClr val="accent1">
                  <a:lumMod val="50000"/>
                </a:schemeClr>
              </a:solidFill>
              <a:effectLst/>
              <a:uLnTx/>
              <a:uFillTx/>
              <a:latin typeface="+mj-lt"/>
              <a:ea typeface="+mn-ea"/>
              <a:cs typeface="+mn-cs"/>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lang="fr-FR" b="1" kern="0" noProof="0" dirty="0">
              <a:solidFill>
                <a:schemeClr val="accent1">
                  <a:lumMod val="50000"/>
                </a:schemeClr>
              </a:solidFill>
              <a:latin typeface="+mj-lt"/>
            </a:endParaRP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b="1" i="0" strike="noStrike" kern="0" cap="none" spc="0" normalizeH="0" baseline="0" noProof="0" dirty="0">
                <a:ln>
                  <a:noFill/>
                </a:ln>
                <a:solidFill>
                  <a:schemeClr val="accent1">
                    <a:lumMod val="50000"/>
                  </a:schemeClr>
                </a:solidFill>
                <a:effectLst/>
                <a:uLnTx/>
                <a:uFillTx/>
                <a:latin typeface="+mj-lt"/>
                <a:ea typeface="+mn-ea"/>
                <a:cs typeface="+mn-cs"/>
              </a:rPr>
              <a:t>C</a:t>
            </a:r>
            <a:r>
              <a:rPr lang="fr-FR" b="1" kern="0" dirty="0" err="1">
                <a:solidFill>
                  <a:schemeClr val="accent1">
                    <a:lumMod val="50000"/>
                  </a:schemeClr>
                </a:solidFill>
                <a:latin typeface="+mj-lt"/>
              </a:rPr>
              <a:t>onstat</a:t>
            </a:r>
            <a:endParaRPr kumimoji="0" lang="fr-FR" b="1" i="0" u="none" strike="noStrike" kern="0" cap="none" spc="0" normalizeH="0" baseline="0" noProof="0" dirty="0">
              <a:ln>
                <a:noFill/>
              </a:ln>
              <a:solidFill>
                <a:schemeClr val="accent1">
                  <a:lumMod val="50000"/>
                </a:schemeClr>
              </a:solidFill>
              <a:effectLst/>
              <a:highlight>
                <a:srgbClr val="FFFF00"/>
              </a:highlight>
              <a:uLnTx/>
              <a:uFillTx/>
              <a:latin typeface="Brandon Text Regular"/>
              <a:ea typeface="+mn-ea"/>
              <a:cs typeface="+mn-cs"/>
            </a:endParaRPr>
          </a:p>
        </p:txBody>
      </p:sp>
      <p:sp>
        <p:nvSpPr>
          <p:cNvPr id="8" name="Rectangle 7">
            <a:extLst>
              <a:ext uri="{FF2B5EF4-FFF2-40B4-BE49-F238E27FC236}">
                <a16:creationId xmlns:a16="http://schemas.microsoft.com/office/drawing/2014/main" id="{D8EF1566-936B-4B72-E1F9-12C9E02D64D8}"/>
              </a:ext>
            </a:extLst>
          </p:cNvPr>
          <p:cNvSpPr/>
          <p:nvPr/>
        </p:nvSpPr>
        <p:spPr>
          <a:xfrm>
            <a:off x="1923755" y="1819346"/>
            <a:ext cx="7512075" cy="1180015"/>
          </a:xfrm>
          <a:prstGeom prst="rect">
            <a:avLst/>
          </a:prstGeom>
        </p:spPr>
        <p:txBody>
          <a:bodyPr vert="horz" lIns="91440" tIns="45720" rIns="91440" bIns="45720" rtlCol="0">
            <a:noAutofit/>
          </a:body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lang="fr-FR" b="1" kern="0" dirty="0">
                <a:solidFill>
                  <a:srgbClr val="0E376A"/>
                </a:solidFill>
                <a:latin typeface="Brandon Text Regular"/>
              </a:rPr>
              <a:t>2022 : </a:t>
            </a:r>
            <a:r>
              <a:rPr kumimoji="0" lang="fr-FR" b="1" i="0" u="none" strike="noStrike" kern="0" cap="none" spc="0" normalizeH="0" baseline="0" noProof="0" dirty="0">
                <a:ln>
                  <a:noFill/>
                </a:ln>
                <a:solidFill>
                  <a:srgbClr val="0E376A"/>
                </a:solidFill>
                <a:effectLst/>
                <a:uLnTx/>
                <a:uFillTx/>
                <a:latin typeface="Brandon Text Regular"/>
                <a:ea typeface="+mn-ea"/>
                <a:cs typeface="+mn-cs"/>
              </a:rPr>
              <a:t>1</a:t>
            </a:r>
            <a:r>
              <a:rPr kumimoji="0" lang="fr-FR" b="1" i="0" u="none" strike="noStrike" kern="0" cap="none" spc="0" normalizeH="0" baseline="30000" noProof="0" dirty="0">
                <a:ln>
                  <a:noFill/>
                </a:ln>
                <a:solidFill>
                  <a:srgbClr val="0E376A"/>
                </a:solidFill>
                <a:effectLst/>
                <a:uLnTx/>
                <a:uFillTx/>
                <a:latin typeface="Brandon Text Regular"/>
                <a:ea typeface="+mn-ea"/>
                <a:cs typeface="+mn-cs"/>
              </a:rPr>
              <a:t>ère</a:t>
            </a:r>
            <a:r>
              <a:rPr kumimoji="0" lang="fr-FR" b="1" i="0" u="none" strike="noStrike" kern="0" cap="none" spc="0" normalizeH="0" baseline="0" noProof="0" dirty="0">
                <a:ln>
                  <a:noFill/>
                </a:ln>
                <a:solidFill>
                  <a:srgbClr val="0E376A"/>
                </a:solidFill>
                <a:effectLst/>
                <a:uLnTx/>
                <a:uFillTx/>
                <a:latin typeface="Brandon Text Regular"/>
                <a:ea typeface="+mn-ea"/>
                <a:cs typeface="+mn-cs"/>
              </a:rPr>
              <a:t> campagne en période </a:t>
            </a:r>
            <a:r>
              <a:rPr kumimoji="0" lang="fr-FR" b="1" i="0" u="sng" strike="noStrike" kern="0" cap="none" spc="0" normalizeH="0" baseline="0" noProof="0" dirty="0">
                <a:ln>
                  <a:noFill/>
                </a:ln>
                <a:solidFill>
                  <a:srgbClr val="0E376A"/>
                </a:solidFill>
                <a:effectLst/>
                <a:uLnTx/>
                <a:uFillTx/>
                <a:latin typeface="Brandon Text Regular"/>
                <a:ea typeface="+mn-ea"/>
                <a:cs typeface="+mn-cs"/>
              </a:rPr>
              <a:t>hivernale</a:t>
            </a:r>
            <a:r>
              <a:rPr kumimoji="0" lang="fr-FR" b="1" i="0" u="none" strike="noStrike" kern="0" cap="none" spc="0" normalizeH="0" baseline="0" noProof="0" dirty="0">
                <a:ln>
                  <a:noFill/>
                </a:ln>
                <a:solidFill>
                  <a:srgbClr val="0E376A"/>
                </a:solidFill>
                <a:effectLst/>
                <a:uLnTx/>
                <a:uFillTx/>
                <a:latin typeface="Brandon Text Regular"/>
                <a:ea typeface="+mn-ea"/>
                <a:cs typeface="+mn-cs"/>
              </a:rPr>
              <a:t> afin d’évaluer les teneurs en germes dans les sédiments des havres de Lessay, de Regnéville et de la Vanlée</a:t>
            </a:r>
          </a:p>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endParaRPr kumimoji="0" lang="fr-FR" b="1" i="0" u="none" strike="noStrike" kern="0" cap="none" spc="0" normalizeH="0" baseline="0" noProof="0" dirty="0">
              <a:ln>
                <a:noFill/>
              </a:ln>
              <a:solidFill>
                <a:srgbClr val="0E376A"/>
              </a:solidFill>
              <a:effectLst/>
              <a:highlight>
                <a:srgbClr val="FFFF00"/>
              </a:highlight>
              <a:uLnTx/>
              <a:uFillTx/>
              <a:latin typeface="Brandon Text Regular"/>
              <a:ea typeface="+mn-ea"/>
              <a:cs typeface="+mn-cs"/>
            </a:endParaRPr>
          </a:p>
        </p:txBody>
      </p:sp>
      <p:pic>
        <p:nvPicPr>
          <p:cNvPr id="11" name="Image 10">
            <a:extLst>
              <a:ext uri="{FF2B5EF4-FFF2-40B4-BE49-F238E27FC236}">
                <a16:creationId xmlns:a16="http://schemas.microsoft.com/office/drawing/2014/main" id="{BBACFA59-4145-4FBD-EF3E-440E556A0126}"/>
              </a:ext>
            </a:extLst>
          </p:cNvPr>
          <p:cNvPicPr>
            <a:picLocks noChangeAspect="1"/>
          </p:cNvPicPr>
          <p:nvPr/>
        </p:nvPicPr>
        <p:blipFill>
          <a:blip r:embed="rId2"/>
          <a:stretch>
            <a:fillRect/>
          </a:stretch>
        </p:blipFill>
        <p:spPr>
          <a:xfrm>
            <a:off x="1923755" y="2847174"/>
            <a:ext cx="3826443" cy="2325085"/>
          </a:xfrm>
          <a:prstGeom prst="rect">
            <a:avLst/>
          </a:prstGeom>
        </p:spPr>
      </p:pic>
      <p:pic>
        <p:nvPicPr>
          <p:cNvPr id="12" name="Image 11">
            <a:extLst>
              <a:ext uri="{FF2B5EF4-FFF2-40B4-BE49-F238E27FC236}">
                <a16:creationId xmlns:a16="http://schemas.microsoft.com/office/drawing/2014/main" id="{7ADD4CC5-A6FB-1E6C-6DBA-551FADB02C3E}"/>
              </a:ext>
            </a:extLst>
          </p:cNvPr>
          <p:cNvPicPr/>
          <p:nvPr/>
        </p:nvPicPr>
        <p:blipFill>
          <a:blip r:embed="rId3"/>
          <a:stretch>
            <a:fillRect/>
          </a:stretch>
        </p:blipFill>
        <p:spPr>
          <a:xfrm>
            <a:off x="9289915" y="1387298"/>
            <a:ext cx="2666137" cy="1296144"/>
          </a:xfrm>
          <a:prstGeom prst="rect">
            <a:avLst/>
          </a:prstGeom>
        </p:spPr>
      </p:pic>
      <p:pic>
        <p:nvPicPr>
          <p:cNvPr id="13" name="Image 12">
            <a:extLst>
              <a:ext uri="{FF2B5EF4-FFF2-40B4-BE49-F238E27FC236}">
                <a16:creationId xmlns:a16="http://schemas.microsoft.com/office/drawing/2014/main" id="{F3803686-6306-57EA-D294-BDD386853040}"/>
              </a:ext>
            </a:extLst>
          </p:cNvPr>
          <p:cNvPicPr>
            <a:picLocks noChangeAspect="1"/>
          </p:cNvPicPr>
          <p:nvPr/>
        </p:nvPicPr>
        <p:blipFill>
          <a:blip r:embed="rId4"/>
          <a:stretch>
            <a:fillRect/>
          </a:stretch>
        </p:blipFill>
        <p:spPr>
          <a:xfrm>
            <a:off x="6007281" y="2567653"/>
            <a:ext cx="3171466" cy="2851376"/>
          </a:xfrm>
          <a:prstGeom prst="rect">
            <a:avLst/>
          </a:prstGeom>
        </p:spPr>
      </p:pic>
      <p:pic>
        <p:nvPicPr>
          <p:cNvPr id="14" name="Image 13">
            <a:extLst>
              <a:ext uri="{FF2B5EF4-FFF2-40B4-BE49-F238E27FC236}">
                <a16:creationId xmlns:a16="http://schemas.microsoft.com/office/drawing/2014/main" id="{0D1A8DF4-0EC1-14D8-807D-E1B392044BB7}"/>
              </a:ext>
            </a:extLst>
          </p:cNvPr>
          <p:cNvPicPr>
            <a:picLocks noChangeAspect="1"/>
          </p:cNvPicPr>
          <p:nvPr/>
        </p:nvPicPr>
        <p:blipFill>
          <a:blip r:embed="rId5"/>
          <a:stretch>
            <a:fillRect/>
          </a:stretch>
        </p:blipFill>
        <p:spPr>
          <a:xfrm>
            <a:off x="9546998" y="2847175"/>
            <a:ext cx="2322325" cy="3832380"/>
          </a:xfrm>
          <a:prstGeom prst="rect">
            <a:avLst/>
          </a:prstGeom>
        </p:spPr>
      </p:pic>
      <p:sp>
        <p:nvSpPr>
          <p:cNvPr id="15" name="ZoneTexte 14">
            <a:extLst>
              <a:ext uri="{FF2B5EF4-FFF2-40B4-BE49-F238E27FC236}">
                <a16:creationId xmlns:a16="http://schemas.microsoft.com/office/drawing/2014/main" id="{0A976421-1D85-D8D5-10EA-0084C3D4AB7F}"/>
              </a:ext>
            </a:extLst>
          </p:cNvPr>
          <p:cNvSpPr txBox="1"/>
          <p:nvPr/>
        </p:nvSpPr>
        <p:spPr>
          <a:xfrm>
            <a:off x="4108501" y="4772934"/>
            <a:ext cx="1180159" cy="246221"/>
          </a:xfrm>
          <a:prstGeom prst="rect">
            <a:avLst/>
          </a:prstGeom>
          <a:solidFill>
            <a:schemeClr val="bg1">
              <a:alpha val="35000"/>
            </a:schemeClr>
          </a:solidFill>
        </p:spPr>
        <p:txBody>
          <a:bodyPr wrap="square" rtlCol="0">
            <a:spAutoFit/>
          </a:bodyPr>
          <a:lstStyle/>
          <a:p>
            <a:r>
              <a:rPr lang="fr-FR" sz="1000" b="1" dirty="0"/>
              <a:t>Havre de Lessay</a:t>
            </a:r>
          </a:p>
        </p:txBody>
      </p:sp>
      <p:sp>
        <p:nvSpPr>
          <p:cNvPr id="16" name="ZoneTexte 15">
            <a:extLst>
              <a:ext uri="{FF2B5EF4-FFF2-40B4-BE49-F238E27FC236}">
                <a16:creationId xmlns:a16="http://schemas.microsoft.com/office/drawing/2014/main" id="{6C98EBDD-3C2E-9223-CF43-E8ED7B5C34B9}"/>
              </a:ext>
            </a:extLst>
          </p:cNvPr>
          <p:cNvSpPr txBox="1"/>
          <p:nvPr/>
        </p:nvSpPr>
        <p:spPr>
          <a:xfrm>
            <a:off x="7768235" y="5113476"/>
            <a:ext cx="1410512" cy="246221"/>
          </a:xfrm>
          <a:prstGeom prst="rect">
            <a:avLst/>
          </a:prstGeom>
          <a:solidFill>
            <a:schemeClr val="bg1">
              <a:alpha val="35000"/>
            </a:schemeClr>
          </a:solidFill>
        </p:spPr>
        <p:txBody>
          <a:bodyPr wrap="square" rtlCol="0">
            <a:spAutoFit/>
          </a:bodyPr>
          <a:lstStyle/>
          <a:p>
            <a:r>
              <a:rPr lang="fr-FR" sz="1000" b="1" dirty="0"/>
              <a:t>Havre de Regnéville</a:t>
            </a:r>
          </a:p>
        </p:txBody>
      </p:sp>
      <p:sp>
        <p:nvSpPr>
          <p:cNvPr id="17" name="ZoneTexte 16">
            <a:extLst>
              <a:ext uri="{FF2B5EF4-FFF2-40B4-BE49-F238E27FC236}">
                <a16:creationId xmlns:a16="http://schemas.microsoft.com/office/drawing/2014/main" id="{C7725708-E89D-4DAB-38A3-20F4C885378A}"/>
              </a:ext>
            </a:extLst>
          </p:cNvPr>
          <p:cNvSpPr txBox="1"/>
          <p:nvPr/>
        </p:nvSpPr>
        <p:spPr>
          <a:xfrm>
            <a:off x="10439734" y="2869269"/>
            <a:ext cx="1410512" cy="246221"/>
          </a:xfrm>
          <a:prstGeom prst="rect">
            <a:avLst/>
          </a:prstGeom>
          <a:solidFill>
            <a:schemeClr val="bg1">
              <a:alpha val="35000"/>
            </a:schemeClr>
          </a:solidFill>
        </p:spPr>
        <p:txBody>
          <a:bodyPr wrap="square" rtlCol="0">
            <a:spAutoFit/>
          </a:bodyPr>
          <a:lstStyle/>
          <a:p>
            <a:r>
              <a:rPr lang="fr-FR" sz="1000" b="1" dirty="0"/>
              <a:t>Havre de la Vanlée</a:t>
            </a:r>
          </a:p>
        </p:txBody>
      </p:sp>
      <p:sp>
        <p:nvSpPr>
          <p:cNvPr id="19" name="ZoneTexte 18">
            <a:extLst>
              <a:ext uri="{FF2B5EF4-FFF2-40B4-BE49-F238E27FC236}">
                <a16:creationId xmlns:a16="http://schemas.microsoft.com/office/drawing/2014/main" id="{A02BD111-B651-8C17-BD5E-BE61E4A9D592}"/>
              </a:ext>
            </a:extLst>
          </p:cNvPr>
          <p:cNvSpPr txBox="1"/>
          <p:nvPr/>
        </p:nvSpPr>
        <p:spPr>
          <a:xfrm>
            <a:off x="1863297" y="5508892"/>
            <a:ext cx="7683701" cy="1200329"/>
          </a:xfrm>
          <a:prstGeom prst="rect">
            <a:avLst/>
          </a:prstGeom>
          <a:noFill/>
        </p:spPr>
        <p:txBody>
          <a:bodyPr wrap="square">
            <a:spAutoFit/>
          </a:bodyPr>
          <a:lstStyle/>
          <a:p>
            <a:pPr algn="just"/>
            <a:r>
              <a:rPr lang="fr-FR" dirty="0">
                <a:solidFill>
                  <a:schemeClr val="accent1">
                    <a:lumMod val="50000"/>
                  </a:schemeClr>
                </a:solidFill>
              </a:rPr>
              <a:t>De très fortes teneurs en germes </a:t>
            </a:r>
            <a:r>
              <a:rPr lang="fr-FR" sz="1600" dirty="0">
                <a:solidFill>
                  <a:schemeClr val="accent1">
                    <a:lumMod val="50000"/>
                  </a:schemeClr>
                </a:solidFill>
              </a:rPr>
              <a:t>(&gt; à 10</a:t>
            </a:r>
            <a:r>
              <a:rPr lang="fr-FR" sz="1600" baseline="30000" dirty="0">
                <a:solidFill>
                  <a:schemeClr val="accent1">
                    <a:lumMod val="50000"/>
                  </a:schemeClr>
                </a:solidFill>
              </a:rPr>
              <a:t>5</a:t>
            </a:r>
            <a:r>
              <a:rPr lang="fr-FR" sz="1600" dirty="0">
                <a:solidFill>
                  <a:schemeClr val="accent1">
                    <a:lumMod val="50000"/>
                  </a:schemeClr>
                </a:solidFill>
              </a:rPr>
              <a:t> </a:t>
            </a:r>
            <a:r>
              <a:rPr lang="fr-FR" sz="1600" dirty="0" err="1">
                <a:solidFill>
                  <a:schemeClr val="accent1">
                    <a:lumMod val="50000"/>
                  </a:schemeClr>
                </a:solidFill>
              </a:rPr>
              <a:t>E.coli</a:t>
            </a:r>
            <a:r>
              <a:rPr lang="fr-FR" sz="1600" dirty="0">
                <a:solidFill>
                  <a:schemeClr val="accent1">
                    <a:lumMod val="50000"/>
                  </a:schemeClr>
                </a:solidFill>
              </a:rPr>
              <a:t> et/ou Entérocoques /100g) </a:t>
            </a:r>
            <a:r>
              <a:rPr lang="fr-FR" dirty="0">
                <a:solidFill>
                  <a:schemeClr val="accent1">
                    <a:lumMod val="50000"/>
                  </a:schemeClr>
                </a:solidFill>
              </a:rPr>
              <a:t>en fond de havre, des teneurs plus faibles mais non négligeables sur les sédiments fins à l’embouchure des havres et une excellente qualité sur les échantillons de sable plus grossier des plages en sortie de havre.</a:t>
            </a:r>
          </a:p>
        </p:txBody>
      </p:sp>
    </p:spTree>
    <p:extLst>
      <p:ext uri="{BB962C8B-B14F-4D97-AF65-F5344CB8AC3E}">
        <p14:creationId xmlns:p14="http://schemas.microsoft.com/office/powerpoint/2010/main" val="384416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5" grpId="0" animBg="1"/>
      <p:bldP spid="16" grpId="0" animBg="1"/>
      <p:bldP spid="17" grpId="0" animBg="1"/>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1659-1124-285D-60BD-CDFAD94229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5167CC-D6CF-B0E5-EDEC-5EE0503BCE1B}"/>
              </a:ext>
            </a:extLst>
          </p:cNvPr>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5" name="ZoneTexte 4">
            <a:extLst>
              <a:ext uri="{FF2B5EF4-FFF2-40B4-BE49-F238E27FC236}">
                <a16:creationId xmlns:a16="http://schemas.microsoft.com/office/drawing/2014/main" id="{2D3F139B-92EA-39F1-7480-9D3824F07353}"/>
              </a:ext>
            </a:extLst>
          </p:cNvPr>
          <p:cNvSpPr txBox="1"/>
          <p:nvPr/>
        </p:nvSpPr>
        <p:spPr>
          <a:xfrm>
            <a:off x="9066180" y="196759"/>
            <a:ext cx="2924052" cy="646331"/>
          </a:xfrm>
          <a:prstGeom prst="rect">
            <a:avLst/>
          </a:prstGeom>
          <a:noFill/>
        </p:spPr>
        <p:txBody>
          <a:bodyPr wrap="square" rtlCol="0">
            <a:spAutoFit/>
          </a:bodyPr>
          <a:lstStyle/>
          <a:p>
            <a:pPr algn="r"/>
            <a:r>
              <a:rPr lang="fr-FR" dirty="0">
                <a:solidFill>
                  <a:schemeClr val="bg1"/>
                </a:solidFill>
              </a:rPr>
              <a:t>REMISE EN SUSPENSION DES SEDIMENTS </a:t>
            </a:r>
          </a:p>
        </p:txBody>
      </p:sp>
      <p:sp>
        <p:nvSpPr>
          <p:cNvPr id="3" name="Espace réservé du contenu 2">
            <a:extLst>
              <a:ext uri="{FF2B5EF4-FFF2-40B4-BE49-F238E27FC236}">
                <a16:creationId xmlns:a16="http://schemas.microsoft.com/office/drawing/2014/main" id="{2F0C84D7-8F91-C618-E20D-2B511C5F7F0F}"/>
              </a:ext>
            </a:extLst>
          </p:cNvPr>
          <p:cNvSpPr txBox="1">
            <a:spLocks/>
          </p:cNvSpPr>
          <p:nvPr/>
        </p:nvSpPr>
        <p:spPr>
          <a:xfrm>
            <a:off x="1763757" y="3918578"/>
            <a:ext cx="8139000" cy="732415"/>
          </a:xfrm>
          <a:prstGeom prst="rect">
            <a:avLst/>
          </a:prstGeom>
        </p:spPr>
        <p:txBody>
          <a:bodyPr vert="horz" lIns="91440" tIns="45720" rIns="91440" bIns="45720" rtlCol="0">
            <a:noAutofit/>
          </a:bodyPr>
          <a:lstStyle>
            <a:defPPr>
              <a:defRPr lang="fr-FR"/>
            </a:defPPr>
            <a:lvl1pPr indent="0" algn="just" eaLnBrk="0" fontAlgn="base" hangingPunct="0">
              <a:spcBef>
                <a:spcPct val="20000"/>
              </a:spcBef>
              <a:spcAft>
                <a:spcPct val="0"/>
              </a:spcAft>
              <a:buClr>
                <a:srgbClr val="0070C0"/>
              </a:buClr>
              <a:buFont typeface="Wingdings" panose="05000000000000000000" pitchFamily="2" charset="2"/>
              <a:buNone/>
              <a:defRPr b="1" kern="0">
                <a:solidFill>
                  <a:srgbClr val="0E376A"/>
                </a:solidFill>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r>
              <a:rPr lang="fr-FR" dirty="0"/>
              <a:t># Résultats « TSM » : multiplicité des sources en lien avec la présence de déjections de moutons et de fientes oiseaux sur les herbus et l’apport de contaminations anthropiques via les bassins versants (humains + ruminants).</a:t>
            </a:r>
          </a:p>
        </p:txBody>
      </p:sp>
      <p:sp>
        <p:nvSpPr>
          <p:cNvPr id="6" name="Espace réservé du contenu 2">
            <a:extLst>
              <a:ext uri="{FF2B5EF4-FFF2-40B4-BE49-F238E27FC236}">
                <a16:creationId xmlns:a16="http://schemas.microsoft.com/office/drawing/2014/main" id="{D298E36C-33D7-922A-9431-D66A5DE2859B}"/>
              </a:ext>
            </a:extLst>
          </p:cNvPr>
          <p:cNvSpPr txBox="1">
            <a:spLocks/>
          </p:cNvSpPr>
          <p:nvPr/>
        </p:nvSpPr>
        <p:spPr>
          <a:xfrm>
            <a:off x="100979" y="951810"/>
            <a:ext cx="11990042" cy="396575"/>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2000" u="sng" kern="0" dirty="0">
                <a:solidFill>
                  <a:srgbClr val="0E376A"/>
                </a:solidFill>
                <a:latin typeface="+mj-lt"/>
              </a:rPr>
              <a:t>Investigations complémentaires réalisées en 2023 et 2024 avec un focus sur le havre de Regnéville </a:t>
            </a:r>
          </a:p>
        </p:txBody>
      </p:sp>
      <p:sp>
        <p:nvSpPr>
          <p:cNvPr id="8" name="Espace réservé du contenu 2">
            <a:extLst>
              <a:ext uri="{FF2B5EF4-FFF2-40B4-BE49-F238E27FC236}">
                <a16:creationId xmlns:a16="http://schemas.microsoft.com/office/drawing/2014/main" id="{EE1A70F8-F10C-F143-824F-6580EC1502FE}"/>
              </a:ext>
            </a:extLst>
          </p:cNvPr>
          <p:cNvSpPr txBox="1">
            <a:spLocks/>
          </p:cNvSpPr>
          <p:nvPr/>
        </p:nvSpPr>
        <p:spPr>
          <a:xfrm>
            <a:off x="1763757" y="2915488"/>
            <a:ext cx="9996522" cy="864096"/>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1800" kern="0" dirty="0">
                <a:solidFill>
                  <a:srgbClr val="006AA2"/>
                </a:solidFill>
              </a:rPr>
              <a:t># </a:t>
            </a:r>
            <a:r>
              <a:rPr lang="fr-FR" sz="1800" b="0" kern="0" dirty="0">
                <a:solidFill>
                  <a:srgbClr val="006AA2"/>
                </a:solidFill>
              </a:rPr>
              <a:t>Réservoir qui observe une </a:t>
            </a:r>
            <a:r>
              <a:rPr lang="fr-FR" sz="1800" kern="0" dirty="0">
                <a:solidFill>
                  <a:srgbClr val="006AA2"/>
                </a:solidFill>
              </a:rPr>
              <a:t>forte variabilité géographique et temporelle </a:t>
            </a:r>
            <a:r>
              <a:rPr lang="fr-FR" sz="1800" b="0" kern="0" dirty="0">
                <a:solidFill>
                  <a:srgbClr val="006AA2"/>
                </a:solidFill>
              </a:rPr>
              <a:t>(au grès des saisons et des événements climatiques) soulignant une dynamique de contamination, de dépôt et de remise en suspension des sédiments relativement complexe qui reste difficile à appréhender.</a:t>
            </a:r>
          </a:p>
        </p:txBody>
      </p:sp>
      <p:sp>
        <p:nvSpPr>
          <p:cNvPr id="11" name="Rectangle 10">
            <a:extLst>
              <a:ext uri="{FF2B5EF4-FFF2-40B4-BE49-F238E27FC236}">
                <a16:creationId xmlns:a16="http://schemas.microsoft.com/office/drawing/2014/main" id="{3FCB92B7-7A8F-7447-1DC7-50FDF68556AF}"/>
              </a:ext>
            </a:extLst>
          </p:cNvPr>
          <p:cNvSpPr/>
          <p:nvPr/>
        </p:nvSpPr>
        <p:spPr>
          <a:xfrm>
            <a:off x="182448" y="2215064"/>
            <a:ext cx="1471254" cy="2580668"/>
          </a:xfrm>
          <a:prstGeom prst="rect">
            <a:avLst/>
          </a:prstGeom>
          <a:solidFill>
            <a:srgbClr val="006AA2"/>
          </a:solidFill>
        </p:spPr>
        <p:txBody>
          <a:bodyPr vert="horz" lIns="91440" tIns="45720" rIns="91440" bIns="45720" rtlCol="0">
            <a:noAutofit/>
          </a:bodyPr>
          <a:lstStyle/>
          <a:p>
            <a:pPr marL="0" marR="0" lvl="0" indent="0" algn="l" defTabSz="914400" rtl="0" eaLnBrk="0" fontAlgn="base" latinLnBrk="0" hangingPunct="0">
              <a:lnSpc>
                <a:spcPct val="100000"/>
              </a:lnSpc>
              <a:spcBef>
                <a:spcPct val="20000"/>
              </a:spcBef>
              <a:spcAft>
                <a:spcPct val="0"/>
              </a:spcAft>
              <a:buClr>
                <a:srgbClr val="0070C0"/>
              </a:buClr>
              <a:buSzTx/>
              <a:buFont typeface="Wingdings" panose="05000000000000000000" pitchFamily="2" charset="2"/>
              <a:buNone/>
              <a:tabLst/>
              <a:defRPr/>
            </a:pPr>
            <a:r>
              <a:rPr kumimoji="0" lang="fr-FR" b="1" i="0" strike="noStrike" kern="0" cap="none" spc="0" normalizeH="0" baseline="0" noProof="0" dirty="0">
                <a:ln>
                  <a:noFill/>
                </a:ln>
                <a:solidFill>
                  <a:schemeClr val="bg1"/>
                </a:solidFill>
                <a:effectLst/>
                <a:uLnTx/>
                <a:uFillTx/>
                <a:latin typeface="+mj-lt"/>
                <a:ea typeface="+mn-ea"/>
                <a:cs typeface="+mn-cs"/>
              </a:rPr>
              <a:t>Constats</a:t>
            </a:r>
            <a:endParaRPr kumimoji="0" lang="fr-FR" b="1" i="0" u="none" strike="noStrike" kern="0" cap="none" spc="0" normalizeH="0" baseline="0" noProof="0" dirty="0">
              <a:ln>
                <a:noFill/>
              </a:ln>
              <a:solidFill>
                <a:schemeClr val="bg1"/>
              </a:solidFill>
              <a:effectLst/>
              <a:highlight>
                <a:srgbClr val="FFFF00"/>
              </a:highlight>
              <a:uLnTx/>
              <a:uFillTx/>
              <a:latin typeface="Brandon Text Regular"/>
              <a:ea typeface="+mn-ea"/>
              <a:cs typeface="+mn-cs"/>
            </a:endParaRPr>
          </a:p>
        </p:txBody>
      </p:sp>
      <p:sp>
        <p:nvSpPr>
          <p:cNvPr id="12" name="Espace réservé du contenu 2">
            <a:extLst>
              <a:ext uri="{FF2B5EF4-FFF2-40B4-BE49-F238E27FC236}">
                <a16:creationId xmlns:a16="http://schemas.microsoft.com/office/drawing/2014/main" id="{31D78046-1B85-4A01-3A43-6BE3F1D41F61}"/>
              </a:ext>
            </a:extLst>
          </p:cNvPr>
          <p:cNvSpPr txBox="1">
            <a:spLocks/>
          </p:cNvSpPr>
          <p:nvPr/>
        </p:nvSpPr>
        <p:spPr>
          <a:xfrm>
            <a:off x="1763757" y="2186880"/>
            <a:ext cx="9996522" cy="678714"/>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1800" kern="0" dirty="0">
                <a:solidFill>
                  <a:srgbClr val="0E376A"/>
                </a:solidFill>
              </a:rPr>
              <a:t># Existence d’un réservoir microbiologique </a:t>
            </a:r>
            <a:r>
              <a:rPr lang="fr-FR" sz="1800" b="0" kern="0" dirty="0">
                <a:solidFill>
                  <a:srgbClr val="0E376A"/>
                </a:solidFill>
              </a:rPr>
              <a:t>(</a:t>
            </a:r>
            <a:r>
              <a:rPr lang="fr-FR" sz="1800" b="0" i="1" kern="0" dirty="0" err="1">
                <a:solidFill>
                  <a:srgbClr val="0E376A"/>
                </a:solidFill>
              </a:rPr>
              <a:t>E.coli</a:t>
            </a:r>
            <a:r>
              <a:rPr lang="fr-FR" sz="1800" b="0" i="1" kern="0" dirty="0">
                <a:solidFill>
                  <a:srgbClr val="0E376A"/>
                </a:solidFill>
              </a:rPr>
              <a:t> </a:t>
            </a:r>
            <a:r>
              <a:rPr lang="fr-FR" sz="1800" b="0" kern="0" dirty="0">
                <a:solidFill>
                  <a:srgbClr val="0E376A"/>
                </a:solidFill>
              </a:rPr>
              <a:t>et Entérocoques) non négligeable au sein des sédiments fins déposés au sein des havres (y compris sur les berges des cours d’eau les alimentant). </a:t>
            </a:r>
            <a:endParaRPr lang="fr-FR" sz="1600" b="0" kern="0" dirty="0">
              <a:solidFill>
                <a:srgbClr val="0E376A"/>
              </a:solidFill>
            </a:endParaRPr>
          </a:p>
        </p:txBody>
      </p:sp>
      <p:sp>
        <p:nvSpPr>
          <p:cNvPr id="13" name="Espace réservé du contenu 2">
            <a:extLst>
              <a:ext uri="{FF2B5EF4-FFF2-40B4-BE49-F238E27FC236}">
                <a16:creationId xmlns:a16="http://schemas.microsoft.com/office/drawing/2014/main" id="{E14377AA-B549-7FBF-CF01-90328ABDA1B3}"/>
              </a:ext>
            </a:extLst>
          </p:cNvPr>
          <p:cNvSpPr txBox="1">
            <a:spLocks/>
          </p:cNvSpPr>
          <p:nvPr/>
        </p:nvSpPr>
        <p:spPr>
          <a:xfrm>
            <a:off x="1783213" y="5074211"/>
            <a:ext cx="5473621" cy="1200329"/>
          </a:xfrm>
          <a:prstGeom prst="rect">
            <a:avLst/>
          </a:prstGeom>
          <a:solidFill>
            <a:schemeClr val="accent1">
              <a:lumMod val="20000"/>
              <a:lumOff val="80000"/>
            </a:schemeClr>
          </a:solidFill>
        </p:spPr>
        <p:txBody>
          <a:bodyPr wrap="square">
            <a:spAutoFit/>
          </a:bodyPr>
          <a:lstStyle>
            <a:defPPr>
              <a:defRPr lang="fr-FR"/>
            </a:defPPr>
            <a:lvl1pPr algn="just">
              <a:defRPr kern="0">
                <a:solidFill>
                  <a:srgbClr val="0E376A"/>
                </a:solidFill>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r>
              <a:rPr lang="fr-FR" dirty="0"/>
              <a:t>Remis en suspension lors des épisodes de fortes crues et/ou de marée de forte amplitude, ce réservoir peut constituer une source potentielle de pollution indirecte des eaux littorales…</a:t>
            </a:r>
          </a:p>
        </p:txBody>
      </p:sp>
      <p:sp>
        <p:nvSpPr>
          <p:cNvPr id="17" name="Espace réservé du contenu 2">
            <a:extLst>
              <a:ext uri="{FF2B5EF4-FFF2-40B4-BE49-F238E27FC236}">
                <a16:creationId xmlns:a16="http://schemas.microsoft.com/office/drawing/2014/main" id="{045B9995-94BF-71A7-2D9A-656F943E95EC}"/>
              </a:ext>
            </a:extLst>
          </p:cNvPr>
          <p:cNvSpPr txBox="1">
            <a:spLocks/>
          </p:cNvSpPr>
          <p:nvPr/>
        </p:nvSpPr>
        <p:spPr>
          <a:xfrm>
            <a:off x="100979" y="1375221"/>
            <a:ext cx="11990042" cy="732414"/>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buNone/>
            </a:pPr>
            <a:r>
              <a:rPr lang="fr-FR" sz="1800" kern="0" dirty="0">
                <a:solidFill>
                  <a:srgbClr val="0E376A"/>
                </a:solidFill>
              </a:rPr>
              <a:t>Etude de la variabilité saisonnière + évaluation des teneurs en germes des sédiments plus en profondeur </a:t>
            </a:r>
            <a:r>
              <a:rPr lang="fr-FR" sz="1400" kern="0" dirty="0">
                <a:solidFill>
                  <a:srgbClr val="0E376A"/>
                </a:solidFill>
              </a:rPr>
              <a:t>(15-30 cm) </a:t>
            </a:r>
            <a:r>
              <a:rPr lang="fr-FR" sz="1800" kern="0" dirty="0">
                <a:solidFill>
                  <a:srgbClr val="0E376A"/>
                </a:solidFill>
              </a:rPr>
              <a:t>+ traçage des sources des contaminations relevées (TSM) …</a:t>
            </a:r>
          </a:p>
        </p:txBody>
      </p:sp>
      <p:sp>
        <p:nvSpPr>
          <p:cNvPr id="18" name="Espace réservé du contenu 2">
            <a:extLst>
              <a:ext uri="{FF2B5EF4-FFF2-40B4-BE49-F238E27FC236}">
                <a16:creationId xmlns:a16="http://schemas.microsoft.com/office/drawing/2014/main" id="{3822D851-FEB7-2A45-46CA-C4508FD50591}"/>
              </a:ext>
            </a:extLst>
          </p:cNvPr>
          <p:cNvSpPr txBox="1">
            <a:spLocks/>
          </p:cNvSpPr>
          <p:nvPr/>
        </p:nvSpPr>
        <p:spPr>
          <a:xfrm>
            <a:off x="201904" y="5074211"/>
            <a:ext cx="1471254" cy="1200329"/>
          </a:xfrm>
          <a:prstGeom prst="rect">
            <a:avLst/>
          </a:prstGeom>
          <a:solidFill>
            <a:schemeClr val="accent1">
              <a:lumMod val="50000"/>
            </a:schemeClr>
          </a:solidFill>
        </p:spPr>
        <p:txBody>
          <a:bodyPr wrap="square" anchor="ctr" anchorCtr="0">
            <a:noAutofit/>
          </a:bodyPr>
          <a:lstStyle>
            <a:defPPr>
              <a:defRPr lang="fr-FR"/>
            </a:defPPr>
            <a:lvl1pPr algn="just">
              <a:defRPr kern="0">
                <a:solidFill>
                  <a:srgbClr val="0E376A"/>
                </a:solidFill>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endParaRPr lang="fr-FR" dirty="0">
              <a:solidFill>
                <a:schemeClr val="bg1"/>
              </a:solidFill>
            </a:endParaRPr>
          </a:p>
          <a:p>
            <a:r>
              <a:rPr lang="fr-FR" b="1" dirty="0">
                <a:solidFill>
                  <a:schemeClr val="bg1"/>
                </a:solidFill>
                <a:latin typeface="+mj-lt"/>
              </a:rPr>
              <a:t>Conclusion</a:t>
            </a:r>
          </a:p>
          <a:p>
            <a:endParaRPr lang="fr-FR" dirty="0">
              <a:solidFill>
                <a:schemeClr val="bg1"/>
              </a:solidFill>
            </a:endParaRPr>
          </a:p>
        </p:txBody>
      </p:sp>
      <p:sp>
        <p:nvSpPr>
          <p:cNvPr id="19" name="Rectangle 18">
            <a:extLst>
              <a:ext uri="{FF2B5EF4-FFF2-40B4-BE49-F238E27FC236}">
                <a16:creationId xmlns:a16="http://schemas.microsoft.com/office/drawing/2014/main" id="{6A309F3F-96FA-30A7-EC01-B8B0F787D060}"/>
              </a:ext>
            </a:extLst>
          </p:cNvPr>
          <p:cNvSpPr/>
          <p:nvPr/>
        </p:nvSpPr>
        <p:spPr>
          <a:xfrm>
            <a:off x="7392012" y="5074211"/>
            <a:ext cx="4456276" cy="1200329"/>
          </a:xfrm>
          <a:prstGeom prst="rect">
            <a:avLst/>
          </a:prstGeom>
          <a:solidFill>
            <a:schemeClr val="accent1">
              <a:lumMod val="20000"/>
              <a:lumOff val="80000"/>
            </a:schemeClr>
          </a:solidFill>
        </p:spPr>
        <p:txBody>
          <a:bodyPr vert="horz" lIns="91440" tIns="45720" rIns="91440" bIns="45720" rtlCol="0">
            <a:noAutofit/>
          </a:bodyPr>
          <a:lstStyle/>
          <a:p>
            <a:pPr algn="ctr" eaLnBrk="0" fontAlgn="base" hangingPunct="0">
              <a:spcBef>
                <a:spcPct val="20000"/>
              </a:spcBef>
              <a:spcAft>
                <a:spcPct val="0"/>
              </a:spcAft>
              <a:buClr>
                <a:srgbClr val="0070C0"/>
              </a:buClr>
              <a:buFont typeface="Wingdings" panose="05000000000000000000" pitchFamily="2" charset="2"/>
              <a:buNone/>
            </a:pPr>
            <a:r>
              <a:rPr lang="fr-FR" sz="1900" b="1" kern="0" dirty="0">
                <a:solidFill>
                  <a:srgbClr val="0E376A"/>
                </a:solidFill>
              </a:rPr>
              <a:t>… qui reste toutefois probablement minoritaire face au lessivage des herbus et/ou celui des bassins versants par temps de pluie.</a:t>
            </a:r>
          </a:p>
          <a:p>
            <a:pPr algn="just" eaLnBrk="0" fontAlgn="base" hangingPunct="0">
              <a:spcBef>
                <a:spcPct val="20000"/>
              </a:spcBef>
              <a:spcAft>
                <a:spcPct val="0"/>
              </a:spcAft>
              <a:buClr>
                <a:srgbClr val="0070C0"/>
              </a:buClr>
              <a:buFont typeface="Wingdings" panose="05000000000000000000" pitchFamily="2" charset="2"/>
              <a:buNone/>
            </a:pPr>
            <a:endParaRPr lang="fr-FR" sz="2200" b="1" kern="0" dirty="0">
              <a:solidFill>
                <a:srgbClr val="0E376A"/>
              </a:solidFill>
            </a:endParaRPr>
          </a:p>
        </p:txBody>
      </p:sp>
      <p:grpSp>
        <p:nvGrpSpPr>
          <p:cNvPr id="20" name="Groupe 19">
            <a:extLst>
              <a:ext uri="{FF2B5EF4-FFF2-40B4-BE49-F238E27FC236}">
                <a16:creationId xmlns:a16="http://schemas.microsoft.com/office/drawing/2014/main" id="{CC4C6536-F80D-F48C-A0E1-F3074F5A531E}"/>
              </a:ext>
            </a:extLst>
          </p:cNvPr>
          <p:cNvGrpSpPr>
            <a:grpSpLocks noChangeAspect="1"/>
          </p:cNvGrpSpPr>
          <p:nvPr/>
        </p:nvGrpSpPr>
        <p:grpSpPr>
          <a:xfrm>
            <a:off x="10012812" y="4053541"/>
            <a:ext cx="540000" cy="540000"/>
            <a:chOff x="5303101" y="5023860"/>
            <a:chExt cx="1440000" cy="1440000"/>
          </a:xfrm>
        </p:grpSpPr>
        <p:sp>
          <p:nvSpPr>
            <p:cNvPr id="21" name="Ellipse 20">
              <a:extLst>
                <a:ext uri="{FF2B5EF4-FFF2-40B4-BE49-F238E27FC236}">
                  <a16:creationId xmlns:a16="http://schemas.microsoft.com/office/drawing/2014/main" id="{5A662D75-C45F-29B0-A60D-A92DD653F0D8}"/>
                </a:ext>
              </a:extLst>
            </p:cNvPr>
            <p:cNvSpPr/>
            <p:nvPr/>
          </p:nvSpPr>
          <p:spPr>
            <a:xfrm>
              <a:off x="5303101" y="5023860"/>
              <a:ext cx="1440000" cy="144000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40033B66-A137-2636-BE8E-6FBAC7D4B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34167" y="5631035"/>
              <a:ext cx="743750" cy="743750"/>
            </a:xfrm>
            <a:prstGeom prst="rect">
              <a:avLst/>
            </a:prstGeom>
          </p:spPr>
        </p:pic>
        <p:pic>
          <p:nvPicPr>
            <p:cNvPr id="23" name="Image 22">
              <a:extLst>
                <a:ext uri="{FF2B5EF4-FFF2-40B4-BE49-F238E27FC236}">
                  <a16:creationId xmlns:a16="http://schemas.microsoft.com/office/drawing/2014/main" id="{465F18FB-21E4-0836-877A-E96B1BE12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511" y="5196384"/>
              <a:ext cx="731062" cy="487452"/>
            </a:xfrm>
            <a:prstGeom prst="rect">
              <a:avLst/>
            </a:prstGeom>
          </p:spPr>
        </p:pic>
      </p:grpSp>
      <p:grpSp>
        <p:nvGrpSpPr>
          <p:cNvPr id="24" name="Groupe 23">
            <a:extLst>
              <a:ext uri="{FF2B5EF4-FFF2-40B4-BE49-F238E27FC236}">
                <a16:creationId xmlns:a16="http://schemas.microsoft.com/office/drawing/2014/main" id="{891A48B7-8523-9115-7CC1-7924E57C8F3E}"/>
              </a:ext>
            </a:extLst>
          </p:cNvPr>
          <p:cNvGrpSpPr>
            <a:grpSpLocks noChangeAspect="1"/>
          </p:cNvGrpSpPr>
          <p:nvPr/>
        </p:nvGrpSpPr>
        <p:grpSpPr>
          <a:xfrm>
            <a:off x="11559230" y="4106705"/>
            <a:ext cx="396000" cy="396000"/>
            <a:chOff x="2031500" y="5472703"/>
            <a:chExt cx="720000" cy="720000"/>
          </a:xfrm>
        </p:grpSpPr>
        <p:sp>
          <p:nvSpPr>
            <p:cNvPr id="25" name="Ellipse 24">
              <a:extLst>
                <a:ext uri="{FF2B5EF4-FFF2-40B4-BE49-F238E27FC236}">
                  <a16:creationId xmlns:a16="http://schemas.microsoft.com/office/drawing/2014/main" id="{AD1EB20C-D3DC-60D6-5AC1-8C785CFFB853}"/>
                </a:ext>
              </a:extLst>
            </p:cNvPr>
            <p:cNvSpPr/>
            <p:nvPr/>
          </p:nvSpPr>
          <p:spPr>
            <a:xfrm>
              <a:off x="2031500" y="5472703"/>
              <a:ext cx="720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D05150B4-0E91-8025-CADB-7A0DB1F91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141" y="5502715"/>
              <a:ext cx="592719" cy="630919"/>
            </a:xfrm>
            <a:prstGeom prst="rect">
              <a:avLst/>
            </a:prstGeom>
          </p:spPr>
        </p:pic>
      </p:grpSp>
      <p:sp>
        <p:nvSpPr>
          <p:cNvPr id="27" name="ZoneTexte 26">
            <a:extLst>
              <a:ext uri="{FF2B5EF4-FFF2-40B4-BE49-F238E27FC236}">
                <a16:creationId xmlns:a16="http://schemas.microsoft.com/office/drawing/2014/main" id="{70CFA2C9-5D23-C472-0A77-8BFC5F149E76}"/>
              </a:ext>
            </a:extLst>
          </p:cNvPr>
          <p:cNvSpPr txBox="1"/>
          <p:nvPr/>
        </p:nvSpPr>
        <p:spPr>
          <a:xfrm>
            <a:off x="10606814" y="4528965"/>
            <a:ext cx="1042959" cy="415498"/>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050" dirty="0"/>
              <a:t>Oiseaux marins</a:t>
            </a:r>
          </a:p>
        </p:txBody>
      </p:sp>
      <p:grpSp>
        <p:nvGrpSpPr>
          <p:cNvPr id="28" name="Groupe 27">
            <a:extLst>
              <a:ext uri="{FF2B5EF4-FFF2-40B4-BE49-F238E27FC236}">
                <a16:creationId xmlns:a16="http://schemas.microsoft.com/office/drawing/2014/main" id="{62D1C2E1-D011-04BA-7278-3224101D9E64}"/>
              </a:ext>
            </a:extLst>
          </p:cNvPr>
          <p:cNvGrpSpPr>
            <a:grpSpLocks noChangeAspect="1"/>
          </p:cNvGrpSpPr>
          <p:nvPr/>
        </p:nvGrpSpPr>
        <p:grpSpPr>
          <a:xfrm>
            <a:off x="10840291" y="4079356"/>
            <a:ext cx="468000" cy="468000"/>
            <a:chOff x="3006298" y="5458174"/>
            <a:chExt cx="720000" cy="720000"/>
          </a:xfrm>
        </p:grpSpPr>
        <p:sp>
          <p:nvSpPr>
            <p:cNvPr id="29" name="Ellipse 28">
              <a:extLst>
                <a:ext uri="{FF2B5EF4-FFF2-40B4-BE49-F238E27FC236}">
                  <a16:creationId xmlns:a16="http://schemas.microsoft.com/office/drawing/2014/main" id="{3371012F-2DE9-AA91-B6FB-6788ECABE67A}"/>
                </a:ext>
              </a:extLst>
            </p:cNvPr>
            <p:cNvSpPr/>
            <p:nvPr/>
          </p:nvSpPr>
          <p:spPr>
            <a:xfrm>
              <a:off x="3006298" y="5458174"/>
              <a:ext cx="720000" cy="72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4DD55D2F-ED73-A073-1E92-91AB6B497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6298" y="5573399"/>
              <a:ext cx="669090" cy="489551"/>
            </a:xfrm>
            <a:prstGeom prst="rect">
              <a:avLst/>
            </a:prstGeom>
          </p:spPr>
        </p:pic>
      </p:grpSp>
      <p:sp>
        <p:nvSpPr>
          <p:cNvPr id="31" name="ZoneTexte 30">
            <a:extLst>
              <a:ext uri="{FF2B5EF4-FFF2-40B4-BE49-F238E27FC236}">
                <a16:creationId xmlns:a16="http://schemas.microsoft.com/office/drawing/2014/main" id="{29DFAF8F-070B-AC46-3386-6531097E60A4}"/>
              </a:ext>
            </a:extLst>
          </p:cNvPr>
          <p:cNvSpPr txBox="1"/>
          <p:nvPr/>
        </p:nvSpPr>
        <p:spPr>
          <a:xfrm>
            <a:off x="10506324" y="4055149"/>
            <a:ext cx="416995" cy="461665"/>
          </a:xfrm>
          <a:prstGeom prst="rect">
            <a:avLst/>
          </a:prstGeom>
          <a:noFill/>
        </p:spPr>
        <p:txBody>
          <a:bodyPr wrap="square" rtlCol="0">
            <a:spAutoFit/>
          </a:bodyPr>
          <a:lstStyle/>
          <a:p>
            <a:r>
              <a:rPr lang="fr-FR" sz="2400" b="1" dirty="0"/>
              <a:t>&gt;</a:t>
            </a:r>
          </a:p>
        </p:txBody>
      </p:sp>
      <p:sp>
        <p:nvSpPr>
          <p:cNvPr id="32" name="ZoneTexte 31">
            <a:extLst>
              <a:ext uri="{FF2B5EF4-FFF2-40B4-BE49-F238E27FC236}">
                <a16:creationId xmlns:a16="http://schemas.microsoft.com/office/drawing/2014/main" id="{0C1F8A66-BF96-60A6-81D6-5A4DC5AE05E7}"/>
              </a:ext>
            </a:extLst>
          </p:cNvPr>
          <p:cNvSpPr txBox="1"/>
          <p:nvPr/>
        </p:nvSpPr>
        <p:spPr>
          <a:xfrm>
            <a:off x="11260266" y="4050399"/>
            <a:ext cx="416995" cy="461665"/>
          </a:xfrm>
          <a:prstGeom prst="rect">
            <a:avLst/>
          </a:prstGeom>
          <a:noFill/>
        </p:spPr>
        <p:txBody>
          <a:bodyPr wrap="square" rtlCol="0">
            <a:spAutoFit/>
          </a:bodyPr>
          <a:lstStyle/>
          <a:p>
            <a:r>
              <a:rPr lang="fr-FR" sz="2400" b="1" dirty="0"/>
              <a:t>&gt;</a:t>
            </a:r>
          </a:p>
        </p:txBody>
      </p:sp>
      <p:sp>
        <p:nvSpPr>
          <p:cNvPr id="33" name="ZoneTexte 32">
            <a:extLst>
              <a:ext uri="{FF2B5EF4-FFF2-40B4-BE49-F238E27FC236}">
                <a16:creationId xmlns:a16="http://schemas.microsoft.com/office/drawing/2014/main" id="{7E5E2D3E-7F68-000E-B228-F91B64279912}"/>
              </a:ext>
            </a:extLst>
          </p:cNvPr>
          <p:cNvSpPr txBox="1"/>
          <p:nvPr/>
        </p:nvSpPr>
        <p:spPr>
          <a:xfrm>
            <a:off x="9785268" y="4604656"/>
            <a:ext cx="1042959" cy="253916"/>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050" dirty="0"/>
              <a:t>Ruminants</a:t>
            </a:r>
          </a:p>
        </p:txBody>
      </p:sp>
      <p:sp>
        <p:nvSpPr>
          <p:cNvPr id="34" name="ZoneTexte 33">
            <a:extLst>
              <a:ext uri="{FF2B5EF4-FFF2-40B4-BE49-F238E27FC236}">
                <a16:creationId xmlns:a16="http://schemas.microsoft.com/office/drawing/2014/main" id="{58A65E6D-27A3-D1F2-0225-C979DB90954A}"/>
              </a:ext>
            </a:extLst>
          </p:cNvPr>
          <p:cNvSpPr txBox="1"/>
          <p:nvPr/>
        </p:nvSpPr>
        <p:spPr>
          <a:xfrm>
            <a:off x="11433071" y="4570721"/>
            <a:ext cx="758929" cy="253916"/>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050" dirty="0"/>
              <a:t>Humains</a:t>
            </a:r>
          </a:p>
        </p:txBody>
      </p:sp>
    </p:spTree>
    <p:extLst>
      <p:ext uri="{BB962C8B-B14F-4D97-AF65-F5344CB8AC3E}">
        <p14:creationId xmlns:p14="http://schemas.microsoft.com/office/powerpoint/2010/main" val="35569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P spid="12" grpId="0"/>
      <p:bldP spid="13" grpId="0" animBg="1"/>
      <p:bldP spid="18" grpId="0" animBg="1"/>
      <p:bldP spid="19" grpId="0" animBg="1"/>
      <p:bldP spid="27" grpId="0"/>
      <p:bldP spid="31" grpId="0"/>
      <p:bldP spid="32" grpId="0"/>
      <p:bldP spid="33"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p:cNvSpPr txBox="1"/>
          <p:nvPr/>
        </p:nvSpPr>
        <p:spPr>
          <a:xfrm>
            <a:off x="9353222" y="196759"/>
            <a:ext cx="2637010" cy="646331"/>
          </a:xfrm>
          <a:prstGeom prst="rect">
            <a:avLst/>
          </a:prstGeom>
          <a:noFill/>
        </p:spPr>
        <p:txBody>
          <a:bodyPr wrap="square" rtlCol="0">
            <a:spAutoFit/>
          </a:bodyPr>
          <a:lstStyle/>
          <a:p>
            <a:pPr algn="r"/>
            <a:r>
              <a:rPr lang="fr-FR" dirty="0">
                <a:solidFill>
                  <a:schemeClr val="bg1"/>
                </a:solidFill>
              </a:rPr>
              <a:t>INFLUENCE PRESENCE OISEAUX SUR ESTRAN</a:t>
            </a:r>
          </a:p>
        </p:txBody>
      </p:sp>
      <p:sp>
        <p:nvSpPr>
          <p:cNvPr id="5" name="Rectangle 4"/>
          <p:cNvSpPr/>
          <p:nvPr/>
        </p:nvSpPr>
        <p:spPr>
          <a:xfrm>
            <a:off x="183607" y="2125651"/>
            <a:ext cx="1284454" cy="400110"/>
          </a:xfrm>
          <a:prstGeom prst="rect">
            <a:avLst/>
          </a:prstGeom>
        </p:spPr>
        <p:txBody>
          <a:bodyPr wrap="none">
            <a:spAutoFit/>
          </a:bodyPr>
          <a:lstStyle/>
          <a:p>
            <a:r>
              <a:rPr lang="fr-FR" sz="2000" b="1" u="sng" dirty="0">
                <a:solidFill>
                  <a:srgbClr val="0E376A"/>
                </a:solidFill>
                <a:cs typeface="Calibri" panose="020F0502020204030204" pitchFamily="34" charset="0"/>
              </a:rPr>
              <a:t>Contexte</a:t>
            </a:r>
          </a:p>
        </p:txBody>
      </p:sp>
      <p:sp>
        <p:nvSpPr>
          <p:cNvPr id="6" name="Rectangle 5"/>
          <p:cNvSpPr/>
          <p:nvPr/>
        </p:nvSpPr>
        <p:spPr>
          <a:xfrm>
            <a:off x="1890453" y="2097134"/>
            <a:ext cx="9838844" cy="1323439"/>
          </a:xfrm>
          <a:prstGeom prst="rect">
            <a:avLst/>
          </a:prstGeom>
        </p:spPr>
        <p:txBody>
          <a:bodyPr wrap="square">
            <a:spAutoFit/>
          </a:bodyPr>
          <a:lstStyle/>
          <a:p>
            <a:pPr algn="just"/>
            <a:r>
              <a:rPr lang="fr-FR" sz="2000" dirty="0">
                <a:solidFill>
                  <a:srgbClr val="0E376A"/>
                </a:solidFill>
                <a:cs typeface="Calibri" panose="020F0502020204030204" pitchFamily="34" charset="0"/>
              </a:rPr>
              <a:t>Certaines plages connaissaient des dérives de qualité par temps sec dont l’origine restait inconnue. La présence d’oiseaux, parfois en nombre très important, au niveau de l’embouchure de cours d’eau ou à proximité de zones de dépôts de petites moules, posait question.</a:t>
            </a:r>
          </a:p>
        </p:txBody>
      </p:sp>
      <p:sp>
        <p:nvSpPr>
          <p:cNvPr id="7" name="Rectangle 6"/>
          <p:cNvSpPr/>
          <p:nvPr/>
        </p:nvSpPr>
        <p:spPr>
          <a:xfrm>
            <a:off x="244810" y="3938309"/>
            <a:ext cx="1162049" cy="400110"/>
          </a:xfrm>
          <a:prstGeom prst="rect">
            <a:avLst/>
          </a:prstGeom>
        </p:spPr>
        <p:txBody>
          <a:bodyPr wrap="none">
            <a:spAutoFit/>
          </a:bodyPr>
          <a:lstStyle/>
          <a:p>
            <a:r>
              <a:rPr lang="fr-FR" sz="2000" b="1" u="sng" dirty="0">
                <a:solidFill>
                  <a:srgbClr val="0E376A"/>
                </a:solidFill>
                <a:cs typeface="Calibri" panose="020F0502020204030204" pitchFamily="34" charset="0"/>
              </a:rPr>
              <a:t>Objectif</a:t>
            </a:r>
          </a:p>
        </p:txBody>
      </p:sp>
      <p:sp>
        <p:nvSpPr>
          <p:cNvPr id="8" name="Rectangle 7"/>
          <p:cNvSpPr/>
          <p:nvPr/>
        </p:nvSpPr>
        <p:spPr>
          <a:xfrm>
            <a:off x="1890453" y="3911059"/>
            <a:ext cx="9838844" cy="707886"/>
          </a:xfrm>
          <a:prstGeom prst="rect">
            <a:avLst/>
          </a:prstGeom>
        </p:spPr>
        <p:txBody>
          <a:bodyPr wrap="square">
            <a:spAutoFit/>
          </a:bodyPr>
          <a:lstStyle/>
          <a:p>
            <a:pPr algn="just"/>
            <a:r>
              <a:rPr lang="fr-FR" sz="2000" dirty="0">
                <a:solidFill>
                  <a:srgbClr val="0E376A"/>
                </a:solidFill>
                <a:cs typeface="Calibri" panose="020F0502020204030204" pitchFamily="34" charset="0"/>
              </a:rPr>
              <a:t>Evaluer l’impact que pourrait avoir le lessivage des fientes d’oiseaux sur les analyses sanitaires des eaux de baignade </a:t>
            </a:r>
          </a:p>
        </p:txBody>
      </p:sp>
      <p:sp>
        <p:nvSpPr>
          <p:cNvPr id="9" name="Rectangle 8"/>
          <p:cNvSpPr/>
          <p:nvPr/>
        </p:nvSpPr>
        <p:spPr>
          <a:xfrm>
            <a:off x="244810" y="5106317"/>
            <a:ext cx="2775183" cy="400110"/>
          </a:xfrm>
          <a:prstGeom prst="rect">
            <a:avLst/>
          </a:prstGeom>
        </p:spPr>
        <p:txBody>
          <a:bodyPr wrap="none">
            <a:spAutoFit/>
          </a:bodyPr>
          <a:lstStyle/>
          <a:p>
            <a:r>
              <a:rPr lang="fr-FR" sz="2000" b="1" u="sng" dirty="0">
                <a:solidFill>
                  <a:srgbClr val="0E376A"/>
                </a:solidFill>
                <a:cs typeface="Calibri" panose="020F0502020204030204" pitchFamily="34" charset="0"/>
              </a:rPr>
              <a:t>Investigations menées</a:t>
            </a:r>
          </a:p>
        </p:txBody>
      </p:sp>
      <p:sp>
        <p:nvSpPr>
          <p:cNvPr id="10" name="Rectangle 9"/>
          <p:cNvSpPr/>
          <p:nvPr/>
        </p:nvSpPr>
        <p:spPr>
          <a:xfrm>
            <a:off x="3968634" y="5106317"/>
            <a:ext cx="7105268" cy="1015663"/>
          </a:xfrm>
          <a:prstGeom prst="rect">
            <a:avLst/>
          </a:prstGeom>
        </p:spPr>
        <p:txBody>
          <a:bodyPr wrap="square">
            <a:spAutoFit/>
          </a:bodyPr>
          <a:lstStyle/>
          <a:p>
            <a:pPr marL="342900" indent="-342900" algn="just">
              <a:buFontTx/>
              <a:buChar char="-"/>
            </a:pPr>
            <a:r>
              <a:rPr lang="fr-FR" sz="2000" dirty="0">
                <a:solidFill>
                  <a:srgbClr val="0E376A"/>
                </a:solidFill>
                <a:cs typeface="Calibri" panose="020F0502020204030204" pitchFamily="34" charset="0"/>
              </a:rPr>
              <a:t>Plage de Saint-Nicolas sud à Granville en 2019</a:t>
            </a:r>
          </a:p>
          <a:p>
            <a:pPr marL="342900" indent="-342900" algn="just">
              <a:buFontTx/>
              <a:buChar char="-"/>
            </a:pPr>
            <a:r>
              <a:rPr lang="fr-FR" sz="2000" dirty="0">
                <a:solidFill>
                  <a:srgbClr val="0E376A"/>
                </a:solidFill>
                <a:cs typeface="Calibri" panose="020F0502020204030204" pitchFamily="34" charset="0"/>
              </a:rPr>
              <a:t>Plages sud d’Agon-Coutainville en 2021</a:t>
            </a:r>
          </a:p>
          <a:p>
            <a:pPr marL="342900" indent="-342900" algn="just">
              <a:buFontTx/>
              <a:buChar char="-"/>
            </a:pPr>
            <a:endParaRPr lang="fr-FR" sz="2000" dirty="0">
              <a:solidFill>
                <a:srgbClr val="0E376A"/>
              </a:solidFill>
              <a:cs typeface="Calibri" panose="020F0502020204030204" pitchFamily="34" charset="0"/>
            </a:endParaRPr>
          </a:p>
        </p:txBody>
      </p:sp>
      <p:sp>
        <p:nvSpPr>
          <p:cNvPr id="12" name="Titre 1"/>
          <p:cNvSpPr txBox="1">
            <a:spLocks/>
          </p:cNvSpPr>
          <p:nvPr/>
        </p:nvSpPr>
        <p:spPr bwMode="auto">
          <a:xfrm>
            <a:off x="256725" y="1056091"/>
            <a:ext cx="11618599" cy="885666"/>
          </a:xfrm>
          <a:prstGeom prst="rect">
            <a:avLst/>
          </a:prstGeom>
        </p:spPr>
        <p:txBody>
          <a:bodyPr vert="horz" lIns="91440" tIns="45720" rIns="91440" bIns="45720" rtlCol="0">
            <a:noAutofit/>
          </a:bodyPr>
          <a:lstStyle>
            <a:defPPr>
              <a:defRPr lang="fr-FR"/>
            </a:defPPr>
            <a:lvl1pPr eaLnBrk="0" fontAlgn="base" hangingPunct="0">
              <a:spcBef>
                <a:spcPct val="20000"/>
              </a:spcBef>
              <a:spcAft>
                <a:spcPct val="0"/>
              </a:spcAft>
              <a:buClr>
                <a:srgbClr val="0070C0"/>
              </a:buClr>
              <a:buFont typeface="Wingdings" panose="05000000000000000000" pitchFamily="2" charset="2"/>
              <a:buNone/>
              <a:defRPr sz="2400" b="1" kern="0">
                <a:solidFill>
                  <a:srgbClr val="0E376A"/>
                </a:solidFill>
                <a:latin typeface="+mj-lt"/>
              </a:defRPr>
            </a:lvl1pPr>
          </a:lstStyle>
          <a:p>
            <a:r>
              <a:rPr lang="fr-FR" sz="2200" dirty="0">
                <a:sym typeface="Wingdings"/>
              </a:rPr>
              <a:t>Evaluation de l’implication de la présence d’oiseaux marins sur l’appréciation de la qualité des eaux de baignade </a:t>
            </a:r>
            <a:endParaRPr lang="fr-FR" sz="2200" dirty="0"/>
          </a:p>
        </p:txBody>
      </p:sp>
    </p:spTree>
    <p:extLst>
      <p:ext uri="{BB962C8B-B14F-4D97-AF65-F5344CB8AC3E}">
        <p14:creationId xmlns:p14="http://schemas.microsoft.com/office/powerpoint/2010/main" val="15271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p:cNvSpPr txBox="1"/>
          <p:nvPr/>
        </p:nvSpPr>
        <p:spPr>
          <a:xfrm>
            <a:off x="9353222" y="196759"/>
            <a:ext cx="2637010" cy="646331"/>
          </a:xfrm>
          <a:prstGeom prst="rect">
            <a:avLst/>
          </a:prstGeom>
          <a:noFill/>
        </p:spPr>
        <p:txBody>
          <a:bodyPr wrap="square" rtlCol="0">
            <a:spAutoFit/>
          </a:bodyPr>
          <a:lstStyle/>
          <a:p>
            <a:pPr algn="r"/>
            <a:r>
              <a:rPr lang="fr-FR" dirty="0">
                <a:solidFill>
                  <a:schemeClr val="bg1"/>
                </a:solidFill>
              </a:rPr>
              <a:t>INFLUENCE PRESENCE OISEAUX SUR ESTRAN</a:t>
            </a:r>
          </a:p>
        </p:txBody>
      </p:sp>
      <p:sp>
        <p:nvSpPr>
          <p:cNvPr id="12" name="Titre 1"/>
          <p:cNvSpPr txBox="1">
            <a:spLocks/>
          </p:cNvSpPr>
          <p:nvPr/>
        </p:nvSpPr>
        <p:spPr bwMode="auto">
          <a:xfrm>
            <a:off x="256725" y="1056091"/>
            <a:ext cx="11618599" cy="885666"/>
          </a:xfrm>
          <a:prstGeom prst="rect">
            <a:avLst/>
          </a:prstGeom>
        </p:spPr>
        <p:txBody>
          <a:bodyPr vert="horz" lIns="91440" tIns="45720" rIns="91440" bIns="45720" rtlCol="0">
            <a:noAutofit/>
          </a:bodyPr>
          <a:lstStyle>
            <a:defPPr>
              <a:defRPr lang="fr-FR"/>
            </a:defPPr>
            <a:lvl1pPr eaLnBrk="0" fontAlgn="base" hangingPunct="0">
              <a:spcBef>
                <a:spcPct val="20000"/>
              </a:spcBef>
              <a:spcAft>
                <a:spcPct val="0"/>
              </a:spcAft>
              <a:buClr>
                <a:srgbClr val="0070C0"/>
              </a:buClr>
              <a:buFont typeface="Wingdings" panose="05000000000000000000" pitchFamily="2" charset="2"/>
              <a:buNone/>
              <a:defRPr sz="2400" b="1" kern="0">
                <a:solidFill>
                  <a:srgbClr val="0E376A"/>
                </a:solidFill>
                <a:latin typeface="+mj-lt"/>
              </a:defRPr>
            </a:lvl1pPr>
          </a:lstStyle>
          <a:p>
            <a:r>
              <a:rPr lang="fr-FR" sz="2200" dirty="0">
                <a:sym typeface="Wingdings"/>
              </a:rPr>
              <a:t>Evaluation de l’implication de la présence d’oiseaux marins sur l’appréciation de la qualité des eaux de baignade </a:t>
            </a:r>
            <a:endParaRPr lang="fr-FR" sz="2200" dirty="0"/>
          </a:p>
        </p:txBody>
      </p:sp>
      <p:pic>
        <p:nvPicPr>
          <p:cNvPr id="11" name="Image 10"/>
          <p:cNvPicPr/>
          <p:nvPr/>
        </p:nvPicPr>
        <p:blipFill>
          <a:blip r:embed="rId2"/>
          <a:stretch>
            <a:fillRect/>
          </a:stretch>
        </p:blipFill>
        <p:spPr>
          <a:xfrm>
            <a:off x="478036" y="3043646"/>
            <a:ext cx="4420534" cy="2810888"/>
          </a:xfrm>
          <a:prstGeom prst="rect">
            <a:avLst/>
          </a:prstGeom>
        </p:spPr>
      </p:pic>
      <p:sp>
        <p:nvSpPr>
          <p:cNvPr id="13" name="Rectangle 12"/>
          <p:cNvSpPr>
            <a:spLocks noChangeArrowheads="1"/>
          </p:cNvSpPr>
          <p:nvPr/>
        </p:nvSpPr>
        <p:spPr bwMode="auto">
          <a:xfrm>
            <a:off x="5227235" y="3262896"/>
            <a:ext cx="5876193" cy="1015663"/>
          </a:xfrm>
          <a:prstGeom prst="rect">
            <a:avLst/>
          </a:prstGeom>
        </p:spPr>
        <p:txBody>
          <a:bodyPr wrap="square">
            <a:spAutoFit/>
          </a:bodyPr>
          <a:lstStyle/>
          <a:p>
            <a:pPr algn="ctr"/>
            <a:r>
              <a:rPr lang="fr-FR" altLang="fr-FR" sz="2000" dirty="0">
                <a:solidFill>
                  <a:srgbClr val="0E376A"/>
                </a:solidFill>
                <a:cs typeface="Calibri" panose="020F0502020204030204" pitchFamily="34" charset="0"/>
              </a:rPr>
              <a:t>Une population de 100 goélands pourrait représenter une charge microbiologique équivalente à celle de 10 à 50 humains </a:t>
            </a:r>
          </a:p>
        </p:txBody>
      </p:sp>
      <p:sp>
        <p:nvSpPr>
          <p:cNvPr id="14" name="Rectangle 13"/>
          <p:cNvSpPr/>
          <p:nvPr/>
        </p:nvSpPr>
        <p:spPr>
          <a:xfrm>
            <a:off x="5830784" y="4747912"/>
            <a:ext cx="5771409" cy="1019891"/>
          </a:xfrm>
          <a:prstGeom prst="rect">
            <a:avLst/>
          </a:prstGeom>
        </p:spPr>
        <p:txBody>
          <a:bodyPr vert="horz" lIns="91440" tIns="45720" rIns="91440" bIns="45720" rtlCol="0">
            <a:noAutofit/>
          </a:bodyPr>
          <a:lstStyle/>
          <a:p>
            <a:pPr>
              <a:spcBef>
                <a:spcPct val="20000"/>
              </a:spcBef>
              <a:buClr>
                <a:srgbClr val="0070C0"/>
              </a:buClr>
              <a:buFont typeface="Wingdings" panose="05000000000000000000" pitchFamily="2" charset="2"/>
              <a:buNone/>
            </a:pPr>
            <a:r>
              <a:rPr lang="fr-FR" sz="2000" kern="0" dirty="0">
                <a:solidFill>
                  <a:schemeClr val="tx1">
                    <a:lumMod val="65000"/>
                    <a:lumOff val="35000"/>
                  </a:schemeClr>
                </a:solidFill>
                <a:cs typeface="Calibri" panose="020F0502020204030204" pitchFamily="34" charset="0"/>
              </a:rPr>
              <a:t>… et potentiellement présence de pathogènes (Salmonelles, Cryptosporidium, etc.)</a:t>
            </a:r>
          </a:p>
        </p:txBody>
      </p:sp>
      <p:sp>
        <p:nvSpPr>
          <p:cNvPr id="15" name="Rectangle 14"/>
          <p:cNvSpPr/>
          <p:nvPr/>
        </p:nvSpPr>
        <p:spPr>
          <a:xfrm>
            <a:off x="256725" y="2167841"/>
            <a:ext cx="8714944" cy="707886"/>
          </a:xfrm>
          <a:prstGeom prst="rect">
            <a:avLst/>
          </a:prstGeom>
        </p:spPr>
        <p:txBody>
          <a:bodyPr wrap="square">
            <a:spAutoFit/>
          </a:bodyPr>
          <a:lstStyle/>
          <a:p>
            <a:pPr algn="just"/>
            <a:r>
              <a:rPr lang="fr-FR" sz="2000" dirty="0">
                <a:solidFill>
                  <a:srgbClr val="0E376A"/>
                </a:solidFill>
                <a:cs typeface="Calibri" panose="020F0502020204030204" pitchFamily="34" charset="0"/>
              </a:rPr>
              <a:t>Les fientes d’oiseaux marins (goéland, mouette, etc.) constituent un réservoir non négligeable de bactéries…</a:t>
            </a:r>
          </a:p>
        </p:txBody>
      </p:sp>
      <p:sp>
        <p:nvSpPr>
          <p:cNvPr id="16" name="Rectangle 15"/>
          <p:cNvSpPr/>
          <p:nvPr/>
        </p:nvSpPr>
        <p:spPr>
          <a:xfrm>
            <a:off x="561163" y="5854534"/>
            <a:ext cx="4448560" cy="338554"/>
          </a:xfrm>
          <a:prstGeom prst="rect">
            <a:avLst/>
          </a:prstGeom>
        </p:spPr>
        <p:txBody>
          <a:bodyPr wrap="square">
            <a:spAutoFit/>
          </a:bodyPr>
          <a:lstStyle/>
          <a:p>
            <a:r>
              <a:rPr lang="fr-FR" sz="1600" i="1" kern="0" dirty="0">
                <a:solidFill>
                  <a:srgbClr val="0E376A"/>
                </a:solidFill>
                <a:cs typeface="Calibri" panose="020F0502020204030204" pitchFamily="34" charset="0"/>
              </a:rPr>
              <a:t>Valeurs caractéristiques proposées par l’AESN </a:t>
            </a:r>
            <a:endParaRPr lang="fr-FR" sz="1600" i="1" dirty="0">
              <a:solidFill>
                <a:srgbClr val="0E376A"/>
              </a:solidFill>
            </a:endParaRPr>
          </a:p>
        </p:txBody>
      </p:sp>
    </p:spTree>
    <p:extLst>
      <p:ext uri="{BB962C8B-B14F-4D97-AF65-F5344CB8AC3E}">
        <p14:creationId xmlns:p14="http://schemas.microsoft.com/office/powerpoint/2010/main" val="12251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p:cNvSpPr txBox="1"/>
          <p:nvPr/>
        </p:nvSpPr>
        <p:spPr>
          <a:xfrm>
            <a:off x="9353222" y="196759"/>
            <a:ext cx="2637010" cy="646331"/>
          </a:xfrm>
          <a:prstGeom prst="rect">
            <a:avLst/>
          </a:prstGeom>
          <a:noFill/>
        </p:spPr>
        <p:txBody>
          <a:bodyPr wrap="square" rtlCol="0">
            <a:spAutoFit/>
          </a:bodyPr>
          <a:lstStyle/>
          <a:p>
            <a:pPr algn="r"/>
            <a:r>
              <a:rPr lang="fr-FR" dirty="0">
                <a:solidFill>
                  <a:schemeClr val="bg1"/>
                </a:solidFill>
              </a:rPr>
              <a:t>INFLUENCE PRESENCE OISEAUX SUR ESTRAN</a:t>
            </a:r>
          </a:p>
        </p:txBody>
      </p:sp>
      <p:sp>
        <p:nvSpPr>
          <p:cNvPr id="12" name="Titre 1"/>
          <p:cNvSpPr txBox="1">
            <a:spLocks/>
          </p:cNvSpPr>
          <p:nvPr/>
        </p:nvSpPr>
        <p:spPr bwMode="auto">
          <a:xfrm>
            <a:off x="256725" y="1056091"/>
            <a:ext cx="11618599" cy="885666"/>
          </a:xfrm>
          <a:prstGeom prst="rect">
            <a:avLst/>
          </a:prstGeom>
        </p:spPr>
        <p:txBody>
          <a:bodyPr vert="horz" lIns="91440" tIns="45720" rIns="91440" bIns="45720" rtlCol="0">
            <a:noAutofit/>
          </a:bodyPr>
          <a:lstStyle>
            <a:defPPr>
              <a:defRPr lang="fr-FR"/>
            </a:defPPr>
            <a:lvl1pPr eaLnBrk="0" fontAlgn="base" hangingPunct="0">
              <a:spcBef>
                <a:spcPct val="20000"/>
              </a:spcBef>
              <a:spcAft>
                <a:spcPct val="0"/>
              </a:spcAft>
              <a:buClr>
                <a:srgbClr val="0070C0"/>
              </a:buClr>
              <a:buFont typeface="Wingdings" panose="05000000000000000000" pitchFamily="2" charset="2"/>
              <a:buNone/>
              <a:defRPr sz="2400" b="1" kern="0">
                <a:solidFill>
                  <a:srgbClr val="0E376A"/>
                </a:solidFill>
                <a:latin typeface="+mj-lt"/>
              </a:defRPr>
            </a:lvl1pPr>
          </a:lstStyle>
          <a:p>
            <a:r>
              <a:rPr lang="fr-FR" sz="2200" dirty="0">
                <a:sym typeface="Wingdings"/>
              </a:rPr>
              <a:t>Evaluation de l’implication de la présence d’oiseaux marins sur l’appréciation de la qualité des eaux de baignade </a:t>
            </a:r>
            <a:r>
              <a:rPr lang="fr-FR" sz="2200" dirty="0">
                <a:solidFill>
                  <a:srgbClr val="99CC00"/>
                </a:solidFill>
                <a:sym typeface="Wingdings"/>
              </a:rPr>
              <a:t>– </a:t>
            </a:r>
            <a:r>
              <a:rPr lang="fr-FR" sz="2200" dirty="0">
                <a:solidFill>
                  <a:srgbClr val="99CC00"/>
                </a:solidFill>
              </a:rPr>
              <a:t>Plage de Saint-Nicolas sud à Granville</a:t>
            </a:r>
          </a:p>
          <a:p>
            <a:endParaRPr lang="fr-FR" dirty="0"/>
          </a:p>
        </p:txBody>
      </p:sp>
      <p:sp>
        <p:nvSpPr>
          <p:cNvPr id="10" name="Rectangle 9"/>
          <p:cNvSpPr/>
          <p:nvPr/>
        </p:nvSpPr>
        <p:spPr>
          <a:xfrm>
            <a:off x="6314948" y="4487269"/>
            <a:ext cx="5488318" cy="810158"/>
          </a:xfrm>
          <a:prstGeom prst="rect">
            <a:avLst/>
          </a:prstGeom>
        </p:spPr>
        <p:txBody>
          <a:bodyPr wrap="square">
            <a:spAutoFit/>
          </a:bodyPr>
          <a:lstStyle/>
          <a:p>
            <a:pPr algn="just">
              <a:lnSpc>
                <a:spcPct val="120000"/>
              </a:lnSpc>
              <a:spcAft>
                <a:spcPts val="0"/>
              </a:spcAft>
            </a:pPr>
            <a:r>
              <a:rPr lang="fr-FR" sz="2000" dirty="0">
                <a:solidFill>
                  <a:srgbClr val="0E376A"/>
                </a:solidFill>
                <a:cs typeface="Calibri" panose="020F0502020204030204" pitchFamily="34" charset="0"/>
              </a:rPr>
              <a:t>Des c</a:t>
            </a:r>
            <a:r>
              <a:rPr lang="fr-FR" sz="2000" u="sng" dirty="0">
                <a:solidFill>
                  <a:srgbClr val="0E376A"/>
                </a:solidFill>
                <a:cs typeface="Calibri" panose="020F0502020204030204" pitchFamily="34" charset="0"/>
              </a:rPr>
              <a:t>ontaminations fugaces</a:t>
            </a:r>
            <a:r>
              <a:rPr lang="fr-FR" sz="2000" dirty="0">
                <a:solidFill>
                  <a:srgbClr val="0E376A"/>
                </a:solidFill>
                <a:cs typeface="Calibri" panose="020F0502020204030204" pitchFamily="34" charset="0"/>
              </a:rPr>
              <a:t> liées à la présence des oiseaux  (analyse TSM) </a:t>
            </a:r>
          </a:p>
        </p:txBody>
      </p:sp>
      <p:pic>
        <p:nvPicPr>
          <p:cNvPr id="18" name="Image 17"/>
          <p:cNvPicPr/>
          <p:nvPr/>
        </p:nvPicPr>
        <p:blipFill>
          <a:blip r:embed="rId2"/>
          <a:stretch>
            <a:fillRect/>
          </a:stretch>
        </p:blipFill>
        <p:spPr>
          <a:xfrm>
            <a:off x="388734" y="2080942"/>
            <a:ext cx="5832648" cy="4209660"/>
          </a:xfrm>
          <a:prstGeom prst="rect">
            <a:avLst/>
          </a:prstGeom>
        </p:spPr>
      </p:pic>
      <p:sp>
        <p:nvSpPr>
          <p:cNvPr id="19" name="Rectangle 18"/>
          <p:cNvSpPr/>
          <p:nvPr/>
        </p:nvSpPr>
        <p:spPr>
          <a:xfrm>
            <a:off x="6314948" y="2893547"/>
            <a:ext cx="5320680" cy="1548822"/>
          </a:xfrm>
          <a:prstGeom prst="rect">
            <a:avLst/>
          </a:prstGeom>
        </p:spPr>
        <p:txBody>
          <a:bodyPr wrap="square">
            <a:spAutoFit/>
          </a:bodyPr>
          <a:lstStyle/>
          <a:p>
            <a:pPr algn="just">
              <a:lnSpc>
                <a:spcPct val="120000"/>
              </a:lnSpc>
              <a:spcAft>
                <a:spcPts val="0"/>
              </a:spcAft>
            </a:pPr>
            <a:r>
              <a:rPr lang="fr-FR" sz="2000" dirty="0">
                <a:solidFill>
                  <a:srgbClr val="0E376A"/>
                </a:solidFill>
                <a:cs typeface="Calibri" panose="020F0502020204030204" pitchFamily="34" charset="0"/>
              </a:rPr>
              <a:t>Une dégradation des teneurs en E. Coli observée sur les points situés en aval immédiat de la zone préalablement occupée par les oiseaux.</a:t>
            </a:r>
          </a:p>
        </p:txBody>
      </p:sp>
      <p:sp>
        <p:nvSpPr>
          <p:cNvPr id="20" name="Rectangle 19"/>
          <p:cNvSpPr/>
          <p:nvPr/>
        </p:nvSpPr>
        <p:spPr>
          <a:xfrm>
            <a:off x="6314948" y="1941757"/>
            <a:ext cx="5320680" cy="810158"/>
          </a:xfrm>
          <a:prstGeom prst="rect">
            <a:avLst/>
          </a:prstGeom>
        </p:spPr>
        <p:txBody>
          <a:bodyPr wrap="square">
            <a:spAutoFit/>
          </a:bodyPr>
          <a:lstStyle/>
          <a:p>
            <a:pPr algn="just">
              <a:lnSpc>
                <a:spcPct val="120000"/>
              </a:lnSpc>
              <a:spcAft>
                <a:spcPts val="0"/>
              </a:spcAft>
            </a:pPr>
            <a:r>
              <a:rPr lang="fr-FR" sz="2000" dirty="0">
                <a:solidFill>
                  <a:srgbClr val="0E376A"/>
                </a:solidFill>
                <a:cs typeface="Calibri" panose="020F0502020204030204" pitchFamily="34" charset="0"/>
              </a:rPr>
              <a:t>Excellente qualité des eaux de mer venant du large </a:t>
            </a:r>
          </a:p>
        </p:txBody>
      </p:sp>
      <p:sp>
        <p:nvSpPr>
          <p:cNvPr id="17" name="Rectangle 16"/>
          <p:cNvSpPr/>
          <p:nvPr/>
        </p:nvSpPr>
        <p:spPr>
          <a:xfrm>
            <a:off x="6314948" y="5597095"/>
            <a:ext cx="3615863" cy="738407"/>
          </a:xfrm>
          <a:prstGeom prst="rect">
            <a:avLst/>
          </a:prstGeom>
        </p:spPr>
        <p:txBody>
          <a:bodyPr wrap="square">
            <a:spAutoFit/>
          </a:bodyPr>
          <a:lstStyle/>
          <a:p>
            <a:pPr algn="just">
              <a:lnSpc>
                <a:spcPct val="120000"/>
              </a:lnSpc>
              <a:spcAft>
                <a:spcPts val="0"/>
              </a:spcAft>
            </a:pPr>
            <a:r>
              <a:rPr lang="fr-FR" dirty="0">
                <a:solidFill>
                  <a:srgbClr val="006AA2"/>
                </a:solidFill>
                <a:cs typeface="Calibri" panose="020F0502020204030204" pitchFamily="34" charset="0"/>
              </a:rPr>
              <a:t>Résultats confirmés lors d’une 2</a:t>
            </a:r>
            <a:r>
              <a:rPr lang="fr-FR" baseline="30000" dirty="0">
                <a:solidFill>
                  <a:srgbClr val="006AA2"/>
                </a:solidFill>
                <a:cs typeface="Calibri" panose="020F0502020204030204" pitchFamily="34" charset="0"/>
              </a:rPr>
              <a:t>ème</a:t>
            </a:r>
            <a:r>
              <a:rPr lang="fr-FR" dirty="0">
                <a:solidFill>
                  <a:srgbClr val="006AA2"/>
                </a:solidFill>
                <a:cs typeface="Calibri" panose="020F0502020204030204" pitchFamily="34" charset="0"/>
              </a:rPr>
              <a:t> campagne (sept 2019) </a:t>
            </a:r>
          </a:p>
        </p:txBody>
      </p:sp>
      <p:grpSp>
        <p:nvGrpSpPr>
          <p:cNvPr id="3" name="Groupe 2">
            <a:extLst>
              <a:ext uri="{FF2B5EF4-FFF2-40B4-BE49-F238E27FC236}">
                <a16:creationId xmlns:a16="http://schemas.microsoft.com/office/drawing/2014/main" id="{88880AB9-E74F-99F9-D5B7-605766D11816}"/>
              </a:ext>
            </a:extLst>
          </p:cNvPr>
          <p:cNvGrpSpPr>
            <a:grpSpLocks noChangeAspect="1"/>
          </p:cNvGrpSpPr>
          <p:nvPr/>
        </p:nvGrpSpPr>
        <p:grpSpPr>
          <a:xfrm>
            <a:off x="9551268" y="4979261"/>
            <a:ext cx="468000" cy="468000"/>
            <a:chOff x="3006298" y="5458174"/>
            <a:chExt cx="720000" cy="720000"/>
          </a:xfrm>
        </p:grpSpPr>
        <p:sp>
          <p:nvSpPr>
            <p:cNvPr id="5" name="Ellipse 4">
              <a:extLst>
                <a:ext uri="{FF2B5EF4-FFF2-40B4-BE49-F238E27FC236}">
                  <a16:creationId xmlns:a16="http://schemas.microsoft.com/office/drawing/2014/main" id="{CE6F77F9-72CD-B77E-3D3A-663E60B3E420}"/>
                </a:ext>
              </a:extLst>
            </p:cNvPr>
            <p:cNvSpPr/>
            <p:nvPr/>
          </p:nvSpPr>
          <p:spPr>
            <a:xfrm>
              <a:off x="3006298" y="5458174"/>
              <a:ext cx="720000" cy="72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AF53BC98-B064-1F12-30B2-37E43A213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298" y="5573399"/>
              <a:ext cx="669090" cy="489551"/>
            </a:xfrm>
            <a:prstGeom prst="rect">
              <a:avLst/>
            </a:prstGeom>
          </p:spPr>
        </p:pic>
      </p:grpSp>
      <p:sp>
        <p:nvSpPr>
          <p:cNvPr id="7" name="ZoneTexte 6">
            <a:extLst>
              <a:ext uri="{FF2B5EF4-FFF2-40B4-BE49-F238E27FC236}">
                <a16:creationId xmlns:a16="http://schemas.microsoft.com/office/drawing/2014/main" id="{8A2DD735-4EB2-7ED7-8EFC-7A95BEC9988D}"/>
              </a:ext>
            </a:extLst>
          </p:cNvPr>
          <p:cNvSpPr txBox="1"/>
          <p:nvPr/>
        </p:nvSpPr>
        <p:spPr>
          <a:xfrm>
            <a:off x="9930811" y="4979261"/>
            <a:ext cx="2267752" cy="523220"/>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400" dirty="0"/>
              <a:t>Détection du seul traceur « Oiseaux marins »</a:t>
            </a:r>
          </a:p>
        </p:txBody>
      </p:sp>
    </p:spTree>
    <p:extLst>
      <p:ext uri="{BB962C8B-B14F-4D97-AF65-F5344CB8AC3E}">
        <p14:creationId xmlns:p14="http://schemas.microsoft.com/office/powerpoint/2010/main" val="1975732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Axe 2- Les investigations complémentaires</a:t>
            </a:r>
          </a:p>
        </p:txBody>
      </p:sp>
      <p:sp>
        <p:nvSpPr>
          <p:cNvPr id="4" name="ZoneTexte 3"/>
          <p:cNvSpPr txBox="1"/>
          <p:nvPr/>
        </p:nvSpPr>
        <p:spPr>
          <a:xfrm>
            <a:off x="9353222" y="196759"/>
            <a:ext cx="2637010" cy="646331"/>
          </a:xfrm>
          <a:prstGeom prst="rect">
            <a:avLst/>
          </a:prstGeom>
          <a:noFill/>
        </p:spPr>
        <p:txBody>
          <a:bodyPr wrap="square" rtlCol="0">
            <a:spAutoFit/>
          </a:bodyPr>
          <a:lstStyle/>
          <a:p>
            <a:pPr algn="r"/>
            <a:r>
              <a:rPr lang="fr-FR" dirty="0">
                <a:solidFill>
                  <a:schemeClr val="bg1"/>
                </a:solidFill>
              </a:rPr>
              <a:t>INFLUENCE PRESENCE OISEAUX SUR ESTRAN</a:t>
            </a:r>
          </a:p>
        </p:txBody>
      </p:sp>
      <p:sp>
        <p:nvSpPr>
          <p:cNvPr id="5" name="Titre 1"/>
          <p:cNvSpPr txBox="1">
            <a:spLocks/>
          </p:cNvSpPr>
          <p:nvPr/>
        </p:nvSpPr>
        <p:spPr bwMode="auto">
          <a:xfrm>
            <a:off x="256725" y="1056091"/>
            <a:ext cx="11618599" cy="885666"/>
          </a:xfrm>
          <a:prstGeom prst="rect">
            <a:avLst/>
          </a:prstGeom>
        </p:spPr>
        <p:txBody>
          <a:bodyPr vert="horz" lIns="91440" tIns="45720" rIns="91440" bIns="45720" rtlCol="0">
            <a:noAutofit/>
          </a:bodyPr>
          <a:lstStyle>
            <a:defPPr>
              <a:defRPr lang="fr-FR"/>
            </a:defPPr>
            <a:lvl1pPr eaLnBrk="0" fontAlgn="base" hangingPunct="0">
              <a:spcBef>
                <a:spcPct val="20000"/>
              </a:spcBef>
              <a:spcAft>
                <a:spcPct val="0"/>
              </a:spcAft>
              <a:buClr>
                <a:srgbClr val="0070C0"/>
              </a:buClr>
              <a:buFont typeface="Wingdings" panose="05000000000000000000" pitchFamily="2" charset="2"/>
              <a:buNone/>
              <a:defRPr sz="2400" b="1" kern="0">
                <a:solidFill>
                  <a:srgbClr val="0E376A"/>
                </a:solidFill>
                <a:latin typeface="+mj-lt"/>
              </a:defRPr>
            </a:lvl1pPr>
          </a:lstStyle>
          <a:p>
            <a:r>
              <a:rPr lang="fr-FR" sz="2200" dirty="0">
                <a:sym typeface="Wingdings"/>
              </a:rPr>
              <a:t>Evaluation de l’implication de la présence d’oiseaux marins sur l’appréciation de la qualité des eaux de baignade </a:t>
            </a:r>
            <a:r>
              <a:rPr lang="fr-FR" sz="2200" dirty="0">
                <a:solidFill>
                  <a:srgbClr val="99CC00"/>
                </a:solidFill>
                <a:sym typeface="Wingdings"/>
              </a:rPr>
              <a:t>– </a:t>
            </a:r>
            <a:r>
              <a:rPr lang="fr-FR" sz="2200" dirty="0">
                <a:solidFill>
                  <a:srgbClr val="99CC00"/>
                </a:solidFill>
              </a:rPr>
              <a:t>Plage de la pointe d’Agon</a:t>
            </a:r>
          </a:p>
          <a:p>
            <a:endParaRPr lang="fr-FR" dirty="0"/>
          </a:p>
        </p:txBody>
      </p:sp>
      <p:pic>
        <p:nvPicPr>
          <p:cNvPr id="13" name="Image 12"/>
          <p:cNvPicPr/>
          <p:nvPr/>
        </p:nvPicPr>
        <p:blipFill>
          <a:blip r:embed="rId2">
            <a:extLst>
              <a:ext uri="{28A0092B-C50C-407E-A947-70E740481C1C}">
                <a14:useLocalDpi xmlns:a14="http://schemas.microsoft.com/office/drawing/2010/main" val="0"/>
              </a:ext>
            </a:extLst>
          </a:blip>
          <a:stretch>
            <a:fillRect/>
          </a:stretch>
        </p:blipFill>
        <p:spPr>
          <a:xfrm>
            <a:off x="3465137" y="2448595"/>
            <a:ext cx="2995039" cy="4154086"/>
          </a:xfrm>
          <a:prstGeom prst="rect">
            <a:avLst/>
          </a:prstGeom>
        </p:spPr>
      </p:pic>
      <p:sp>
        <p:nvSpPr>
          <p:cNvPr id="14" name="Zone de texte 36"/>
          <p:cNvSpPr txBox="1"/>
          <p:nvPr/>
        </p:nvSpPr>
        <p:spPr>
          <a:xfrm rot="16200000">
            <a:off x="-1785067" y="4350070"/>
            <a:ext cx="4166224" cy="339000"/>
          </a:xfrm>
          <a:prstGeom prst="rect">
            <a:avLst/>
          </a:prstGeom>
          <a:solidFill>
            <a:srgbClr val="1B4D7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Teneurs en E. coli </a:t>
            </a:r>
            <a:r>
              <a:rPr lang="fr-FR" sz="1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(n/100ml)</a:t>
            </a:r>
            <a:endParaRPr lang="fr-F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 de texte 39"/>
          <p:cNvSpPr txBox="1"/>
          <p:nvPr/>
        </p:nvSpPr>
        <p:spPr>
          <a:xfrm rot="16200000">
            <a:off x="1258705" y="4340849"/>
            <a:ext cx="4152170" cy="367661"/>
          </a:xfrm>
          <a:prstGeom prst="rect">
            <a:avLst/>
          </a:prstGeom>
          <a:solidFill>
            <a:srgbClr val="CCFF33"/>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400" b="1" dirty="0">
                <a:solidFill>
                  <a:srgbClr val="1F4E79"/>
                </a:solidFill>
                <a:latin typeface="Calibri" panose="020F0502020204030204" pitchFamily="34" charset="0"/>
                <a:ea typeface="Calibri" panose="020F0502020204030204" pitchFamily="34" charset="0"/>
                <a:cs typeface="Times New Roman" panose="02020603050405020304" pitchFamily="18" charset="0"/>
              </a:rPr>
              <a:t>Teneurs en Entérocoques </a:t>
            </a:r>
            <a:r>
              <a:rPr lang="fr-FR" sz="1400" dirty="0">
                <a:solidFill>
                  <a:srgbClr val="1F4E79"/>
                </a:solidFill>
                <a:latin typeface="Calibri" panose="020F0502020204030204" pitchFamily="34" charset="0"/>
                <a:ea typeface="Calibri" panose="020F0502020204030204" pitchFamily="34" charset="0"/>
                <a:cs typeface="Times New Roman" panose="02020603050405020304" pitchFamily="18" charset="0"/>
              </a:rPr>
              <a:t>(n/100ml)</a:t>
            </a:r>
            <a:endParaRPr lang="fr-F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Espace réservé du contenu 2"/>
          <p:cNvSpPr txBox="1">
            <a:spLocks/>
          </p:cNvSpPr>
          <p:nvPr/>
        </p:nvSpPr>
        <p:spPr>
          <a:xfrm>
            <a:off x="128544" y="1959095"/>
            <a:ext cx="4333867" cy="391325"/>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None/>
            </a:pPr>
            <a:r>
              <a:rPr lang="fr-FR" sz="2400" kern="0" dirty="0">
                <a:solidFill>
                  <a:srgbClr val="0E376A"/>
                </a:solidFill>
                <a:ea typeface="ＭＳ Ｐゴシック" pitchFamily="-32" charset="-128"/>
                <a:cs typeface="Calibri" panose="020F0502020204030204" pitchFamily="34" charset="0"/>
                <a:sym typeface="Wingdings" panose="05000000000000000000" pitchFamily="2" charset="2"/>
              </a:rPr>
              <a:t>Campagne du 20 juillet 2021</a:t>
            </a:r>
            <a:endParaRPr lang="fr-FR" sz="2400" kern="0" dirty="0">
              <a:solidFill>
                <a:srgbClr val="0E376A"/>
              </a:solidFill>
              <a:ea typeface="ＭＳ Ｐゴシック" pitchFamily="-32" charset="-128"/>
              <a:cs typeface="Calibri" panose="020F0502020204030204" pitchFamily="34" charset="0"/>
            </a:endParaRPr>
          </a:p>
        </p:txBody>
      </p:sp>
      <p:pic>
        <p:nvPicPr>
          <p:cNvPr id="17" name="Image 16"/>
          <p:cNvPicPr/>
          <p:nvPr/>
        </p:nvPicPr>
        <p:blipFill>
          <a:blip r:embed="rId3">
            <a:extLst>
              <a:ext uri="{28A0092B-C50C-407E-A947-70E740481C1C}">
                <a14:useLocalDpi xmlns:a14="http://schemas.microsoft.com/office/drawing/2010/main" val="0"/>
              </a:ext>
            </a:extLst>
          </a:blip>
          <a:stretch>
            <a:fillRect/>
          </a:stretch>
        </p:blipFill>
        <p:spPr>
          <a:xfrm>
            <a:off x="467544" y="2448595"/>
            <a:ext cx="2607438" cy="4154086"/>
          </a:xfrm>
          <a:prstGeom prst="rect">
            <a:avLst/>
          </a:prstGeom>
        </p:spPr>
      </p:pic>
      <p:sp>
        <p:nvSpPr>
          <p:cNvPr id="19" name="Zone de texte 14338"/>
          <p:cNvSpPr txBox="1"/>
          <p:nvPr/>
        </p:nvSpPr>
        <p:spPr>
          <a:xfrm>
            <a:off x="781723" y="5127504"/>
            <a:ext cx="1474589" cy="5327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400" b="1" dirty="0">
                <a:latin typeface="Calibri" panose="020F0502020204030204" pitchFamily="34" charset="0"/>
                <a:ea typeface="Calibri" panose="020F0502020204030204" pitchFamily="34" charset="0"/>
                <a:cs typeface="Times New Roman" panose="02020603050405020304" pitchFamily="18" charset="0"/>
              </a:rPr>
              <a:t>Oiseaux sur tas de petites moules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Connecteur droit avec flèche 19"/>
          <p:cNvCxnSpPr/>
          <p:nvPr/>
        </p:nvCxnSpPr>
        <p:spPr>
          <a:xfrm flipV="1">
            <a:off x="1605824" y="4794127"/>
            <a:ext cx="266065" cy="389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692610" y="4787319"/>
            <a:ext cx="5488318" cy="810158"/>
          </a:xfrm>
          <a:prstGeom prst="rect">
            <a:avLst/>
          </a:prstGeom>
        </p:spPr>
        <p:txBody>
          <a:bodyPr wrap="square">
            <a:spAutoFit/>
          </a:bodyPr>
          <a:lstStyle/>
          <a:p>
            <a:pPr marL="342900" indent="-342900" algn="just">
              <a:lnSpc>
                <a:spcPct val="120000"/>
              </a:lnSpc>
              <a:spcAft>
                <a:spcPts val="0"/>
              </a:spcAft>
              <a:buFont typeface="Wingdings" panose="05000000000000000000" pitchFamily="2" charset="2"/>
              <a:buChar char="§"/>
            </a:pPr>
            <a:r>
              <a:rPr lang="fr-FR" sz="2000" dirty="0">
                <a:solidFill>
                  <a:srgbClr val="0E376A"/>
                </a:solidFill>
                <a:cs typeface="Calibri" panose="020F0502020204030204" pitchFamily="34" charset="0"/>
              </a:rPr>
              <a:t>Des contaminations liées à la présence des oiseaux  (analyse TSM)</a:t>
            </a:r>
          </a:p>
        </p:txBody>
      </p:sp>
      <p:sp>
        <p:nvSpPr>
          <p:cNvPr id="22" name="Rectangle 21"/>
          <p:cNvSpPr/>
          <p:nvPr/>
        </p:nvSpPr>
        <p:spPr>
          <a:xfrm>
            <a:off x="6669552" y="3229785"/>
            <a:ext cx="5320680" cy="1548822"/>
          </a:xfrm>
          <a:prstGeom prst="rect">
            <a:avLst/>
          </a:prstGeom>
        </p:spPr>
        <p:txBody>
          <a:bodyPr wrap="square">
            <a:spAutoFit/>
          </a:bodyPr>
          <a:lstStyle/>
          <a:p>
            <a:pPr marL="342900" indent="-342900" algn="just">
              <a:lnSpc>
                <a:spcPct val="120000"/>
              </a:lnSpc>
              <a:spcAft>
                <a:spcPts val="0"/>
              </a:spcAft>
              <a:buFont typeface="Wingdings" panose="05000000000000000000" pitchFamily="2" charset="2"/>
              <a:buChar char="§"/>
            </a:pPr>
            <a:r>
              <a:rPr lang="fr-FR" sz="2000" dirty="0">
                <a:solidFill>
                  <a:srgbClr val="0E376A"/>
                </a:solidFill>
                <a:cs typeface="Calibri" panose="020F0502020204030204" pitchFamily="34" charset="0"/>
              </a:rPr>
              <a:t>Une dégradation des teneurs en germes observée après lessivage de la zone occupée par les oiseaux + déplacement des masses d’eau contaminées vers le nord</a:t>
            </a:r>
          </a:p>
        </p:txBody>
      </p:sp>
      <p:sp>
        <p:nvSpPr>
          <p:cNvPr id="23" name="Rectangle 22"/>
          <p:cNvSpPr/>
          <p:nvPr/>
        </p:nvSpPr>
        <p:spPr>
          <a:xfrm>
            <a:off x="6669552" y="2350420"/>
            <a:ext cx="5320680" cy="810158"/>
          </a:xfrm>
          <a:prstGeom prst="rect">
            <a:avLst/>
          </a:prstGeom>
        </p:spPr>
        <p:txBody>
          <a:bodyPr wrap="square">
            <a:spAutoFit/>
          </a:bodyPr>
          <a:lstStyle/>
          <a:p>
            <a:pPr marL="342900" indent="-342900" algn="just">
              <a:lnSpc>
                <a:spcPct val="120000"/>
              </a:lnSpc>
              <a:spcAft>
                <a:spcPts val="0"/>
              </a:spcAft>
              <a:buFont typeface="Wingdings" panose="05000000000000000000" pitchFamily="2" charset="2"/>
              <a:buChar char="§"/>
            </a:pPr>
            <a:r>
              <a:rPr lang="fr-FR" sz="2000" dirty="0">
                <a:solidFill>
                  <a:srgbClr val="0E376A"/>
                </a:solidFill>
                <a:cs typeface="Calibri" panose="020F0502020204030204" pitchFamily="34" charset="0"/>
              </a:rPr>
              <a:t>Excellente qualité des eaux de mer venant du large </a:t>
            </a:r>
          </a:p>
        </p:txBody>
      </p:sp>
      <p:sp>
        <p:nvSpPr>
          <p:cNvPr id="30" name="Rectangle 29"/>
          <p:cNvSpPr/>
          <p:nvPr/>
        </p:nvSpPr>
        <p:spPr>
          <a:xfrm>
            <a:off x="6669552" y="5869597"/>
            <a:ext cx="3032588" cy="738407"/>
          </a:xfrm>
          <a:prstGeom prst="rect">
            <a:avLst/>
          </a:prstGeom>
        </p:spPr>
        <p:txBody>
          <a:bodyPr wrap="square">
            <a:spAutoFit/>
          </a:bodyPr>
          <a:lstStyle/>
          <a:p>
            <a:pPr algn="just">
              <a:lnSpc>
                <a:spcPct val="120000"/>
              </a:lnSpc>
              <a:spcAft>
                <a:spcPts val="0"/>
              </a:spcAft>
            </a:pPr>
            <a:r>
              <a:rPr lang="fr-FR" dirty="0">
                <a:solidFill>
                  <a:srgbClr val="006AA2"/>
                </a:solidFill>
                <a:cs typeface="Calibri" panose="020F0502020204030204" pitchFamily="34" charset="0"/>
              </a:rPr>
              <a:t>Résultats confirmés lors de 2 autres campagnes</a:t>
            </a:r>
          </a:p>
        </p:txBody>
      </p:sp>
      <p:cxnSp>
        <p:nvCxnSpPr>
          <p:cNvPr id="18" name="Connecteur en arc 17"/>
          <p:cNvCxnSpPr/>
          <p:nvPr/>
        </p:nvCxnSpPr>
        <p:spPr bwMode="auto">
          <a:xfrm rot="5400000" flipH="1" flipV="1">
            <a:off x="4367943" y="3719510"/>
            <a:ext cx="1290097" cy="50711"/>
          </a:xfrm>
          <a:prstGeom prst="curvedConnector3">
            <a:avLst>
              <a:gd name="adj1" fmla="val 50000"/>
            </a:avLst>
          </a:prstGeom>
          <a:solidFill>
            <a:schemeClr val="accent1"/>
          </a:solidFill>
          <a:ln w="34925" cap="flat" cmpd="sng" algn="ctr">
            <a:solidFill>
              <a:schemeClr val="tx1">
                <a:lumMod val="95000"/>
                <a:lumOff val="5000"/>
              </a:schemeClr>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e 2">
            <a:extLst>
              <a:ext uri="{FF2B5EF4-FFF2-40B4-BE49-F238E27FC236}">
                <a16:creationId xmlns:a16="http://schemas.microsoft.com/office/drawing/2014/main" id="{475A7978-100B-0258-69A5-52B6CD783F99}"/>
              </a:ext>
            </a:extLst>
          </p:cNvPr>
          <p:cNvGrpSpPr>
            <a:grpSpLocks noChangeAspect="1"/>
          </p:cNvGrpSpPr>
          <p:nvPr/>
        </p:nvGrpSpPr>
        <p:grpSpPr>
          <a:xfrm>
            <a:off x="9641439" y="5428643"/>
            <a:ext cx="468000" cy="468000"/>
            <a:chOff x="3006298" y="5458174"/>
            <a:chExt cx="720000" cy="720000"/>
          </a:xfrm>
        </p:grpSpPr>
        <p:sp>
          <p:nvSpPr>
            <p:cNvPr id="6" name="Ellipse 5">
              <a:extLst>
                <a:ext uri="{FF2B5EF4-FFF2-40B4-BE49-F238E27FC236}">
                  <a16:creationId xmlns:a16="http://schemas.microsoft.com/office/drawing/2014/main" id="{AF7B8041-F16D-FFAD-EF4F-7A3B3AB5DC2A}"/>
                </a:ext>
              </a:extLst>
            </p:cNvPr>
            <p:cNvSpPr/>
            <p:nvPr/>
          </p:nvSpPr>
          <p:spPr>
            <a:xfrm>
              <a:off x="3006298" y="5458174"/>
              <a:ext cx="720000" cy="72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6997B9E2-7D0D-AEFE-72B6-9F96E7FB7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6298" y="5573399"/>
              <a:ext cx="669090" cy="489551"/>
            </a:xfrm>
            <a:prstGeom prst="rect">
              <a:avLst/>
            </a:prstGeom>
          </p:spPr>
        </p:pic>
      </p:grpSp>
      <p:sp>
        <p:nvSpPr>
          <p:cNvPr id="8" name="ZoneTexte 7">
            <a:extLst>
              <a:ext uri="{FF2B5EF4-FFF2-40B4-BE49-F238E27FC236}">
                <a16:creationId xmlns:a16="http://schemas.microsoft.com/office/drawing/2014/main" id="{7F6553AC-435F-4681-996D-D71E21E9370C}"/>
              </a:ext>
            </a:extLst>
          </p:cNvPr>
          <p:cNvSpPr txBox="1"/>
          <p:nvPr/>
        </p:nvSpPr>
        <p:spPr>
          <a:xfrm>
            <a:off x="10011308" y="5463219"/>
            <a:ext cx="2267752" cy="523220"/>
          </a:xfrm>
          <a:prstGeom prst="rect">
            <a:avLst/>
          </a:prstGeom>
          <a:noFill/>
        </p:spPr>
        <p:txBody>
          <a:bodyPr wrap="square" rtlCol="0">
            <a:spAutoFit/>
          </a:bodyPr>
          <a:lstStyle>
            <a:defPPr>
              <a:defRPr lang="fr-FR"/>
            </a:defPPr>
            <a:lvl1pPr algn="ctr">
              <a:defRPr sz="1600">
                <a:solidFill>
                  <a:schemeClr val="tx1">
                    <a:lumMod val="65000"/>
                    <a:lumOff val="35000"/>
                  </a:schemeClr>
                </a:solidFill>
              </a:defRPr>
            </a:lvl1pPr>
          </a:lstStyle>
          <a:p>
            <a:r>
              <a:rPr lang="fr-FR" sz="1400" dirty="0"/>
              <a:t>Détection du seul traceur « Oiseaux marins »</a:t>
            </a:r>
          </a:p>
        </p:txBody>
      </p:sp>
    </p:spTree>
    <p:extLst>
      <p:ext uri="{BB962C8B-B14F-4D97-AF65-F5344CB8AC3E}">
        <p14:creationId xmlns:p14="http://schemas.microsoft.com/office/powerpoint/2010/main" val="1784459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Conclusions</a:t>
            </a:r>
          </a:p>
        </p:txBody>
      </p:sp>
      <p:sp>
        <p:nvSpPr>
          <p:cNvPr id="13" name="Espace réservé du contenu 2"/>
          <p:cNvSpPr txBox="1">
            <a:spLocks/>
          </p:cNvSpPr>
          <p:nvPr/>
        </p:nvSpPr>
        <p:spPr>
          <a:xfrm>
            <a:off x="409316" y="1126752"/>
            <a:ext cx="10658488" cy="749167"/>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algn="just">
              <a:buClr>
                <a:srgbClr val="1B4D79"/>
              </a:buClr>
            </a:pPr>
            <a:r>
              <a:rPr lang="fr-FR" sz="2400" kern="0" dirty="0">
                <a:solidFill>
                  <a:srgbClr val="0E376A"/>
                </a:solidFill>
                <a:ea typeface="ＭＳ Ｐゴシック" pitchFamily="-32" charset="-128"/>
                <a:cs typeface="Calibri" panose="020F0502020204030204" pitchFamily="34" charset="0"/>
                <a:sym typeface="Wingdings" panose="05000000000000000000" pitchFamily="2" charset="2"/>
              </a:rPr>
              <a:t>Intérêt de disposer de suivis pérennes afin de suivre l’évolution de la qualité microbiologique des cours d’eau</a:t>
            </a:r>
          </a:p>
        </p:txBody>
      </p:sp>
      <p:pic>
        <p:nvPicPr>
          <p:cNvPr id="16" name="Image 15"/>
          <p:cNvPicPr>
            <a:picLocks noChangeAspect="1"/>
          </p:cNvPicPr>
          <p:nvPr/>
        </p:nvPicPr>
        <p:blipFill>
          <a:blip r:embed="rId2"/>
          <a:stretch>
            <a:fillRect/>
          </a:stretch>
        </p:blipFill>
        <p:spPr>
          <a:xfrm>
            <a:off x="11293434" y="1005324"/>
            <a:ext cx="403761" cy="730333"/>
          </a:xfrm>
          <a:prstGeom prst="rect">
            <a:avLst/>
          </a:prstGeom>
        </p:spPr>
      </p:pic>
      <p:pic>
        <p:nvPicPr>
          <p:cNvPr id="17" name="Image 16"/>
          <p:cNvPicPr>
            <a:picLocks noChangeAspect="1"/>
          </p:cNvPicPr>
          <p:nvPr/>
        </p:nvPicPr>
        <p:blipFill>
          <a:blip r:embed="rId3"/>
          <a:stretch>
            <a:fillRect/>
          </a:stretch>
        </p:blipFill>
        <p:spPr>
          <a:xfrm>
            <a:off x="11566566" y="5106796"/>
            <a:ext cx="533160" cy="530606"/>
          </a:xfrm>
          <a:prstGeom prst="rect">
            <a:avLst/>
          </a:prstGeom>
        </p:spPr>
      </p:pic>
      <p:sp>
        <p:nvSpPr>
          <p:cNvPr id="20" name="Espace réservé du contenu 2"/>
          <p:cNvSpPr txBox="1">
            <a:spLocks/>
          </p:cNvSpPr>
          <p:nvPr/>
        </p:nvSpPr>
        <p:spPr>
          <a:xfrm>
            <a:off x="1256487" y="2822334"/>
            <a:ext cx="9520986" cy="648690"/>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Clr>
                <a:srgbClr val="1B4D79"/>
              </a:buClr>
              <a:buNone/>
            </a:pPr>
            <a:r>
              <a:rPr lang="fr-FR" sz="2000" b="0" kern="0" dirty="0">
                <a:solidFill>
                  <a:srgbClr val="1B4D79"/>
                </a:solidFill>
                <a:ea typeface="ＭＳ Ｐゴシック" pitchFamily="-32" charset="-128"/>
                <a:cs typeface="Calibri" panose="020F0502020204030204" pitchFamily="34" charset="0"/>
                <a:sym typeface="Wingdings" panose="05000000000000000000" pitchFamily="2" charset="2"/>
              </a:rPr>
              <a:t># Evaluer l’impact positif des actions menées sur les bassins versants en faveur de la qualité des cours d’eau</a:t>
            </a:r>
          </a:p>
        </p:txBody>
      </p:sp>
      <p:sp>
        <p:nvSpPr>
          <p:cNvPr id="3" name="Rectangle 2"/>
          <p:cNvSpPr/>
          <p:nvPr/>
        </p:nvSpPr>
        <p:spPr>
          <a:xfrm>
            <a:off x="1256487" y="3593489"/>
            <a:ext cx="9520986" cy="654949"/>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1B4D79"/>
              </a:buClr>
              <a:buFont typeface="Wingdings" panose="05000000000000000000" pitchFamily="2" charset="2"/>
              <a:buNone/>
            </a:pPr>
            <a:r>
              <a:rPr lang="fr-FR" sz="2000" kern="0" dirty="0">
                <a:solidFill>
                  <a:srgbClr val="1B4D79"/>
                </a:solidFill>
                <a:ea typeface="ＭＳ Ｐゴシック" pitchFamily="-32" charset="-128"/>
                <a:cs typeface="Calibri" panose="020F0502020204030204" pitchFamily="34" charset="0"/>
                <a:sym typeface="Wingdings" panose="05000000000000000000" pitchFamily="2" charset="2"/>
              </a:rPr>
              <a:t># Garder une vigilance sur les secteurs sensibles / identifier d’éventuelle nouvelle dégradation </a:t>
            </a:r>
          </a:p>
        </p:txBody>
      </p:sp>
      <p:sp>
        <p:nvSpPr>
          <p:cNvPr id="5" name="Rectangle 4"/>
          <p:cNvSpPr/>
          <p:nvPr/>
        </p:nvSpPr>
        <p:spPr>
          <a:xfrm>
            <a:off x="1256487" y="4370903"/>
            <a:ext cx="8065643" cy="438602"/>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1B4D79"/>
              </a:buClr>
              <a:buFont typeface="Wingdings" panose="05000000000000000000" pitchFamily="2" charset="2"/>
              <a:buNone/>
            </a:pPr>
            <a:r>
              <a:rPr lang="fr-FR" sz="2000" kern="0" dirty="0">
                <a:solidFill>
                  <a:srgbClr val="1B4D79"/>
                </a:solidFill>
                <a:ea typeface="ＭＳ Ｐゴシック" pitchFamily="-32" charset="-128"/>
                <a:cs typeface="Calibri" panose="020F0502020204030204" pitchFamily="34" charset="0"/>
                <a:sym typeface="Wingdings" panose="05000000000000000000" pitchFamily="2" charset="2"/>
              </a:rPr>
              <a:t># Historique de données utile à la réalisation des profils de vulnérabilité</a:t>
            </a:r>
          </a:p>
        </p:txBody>
      </p:sp>
      <p:sp>
        <p:nvSpPr>
          <p:cNvPr id="21" name="Espace réservé du contenu 2"/>
          <p:cNvSpPr txBox="1">
            <a:spLocks/>
          </p:cNvSpPr>
          <p:nvPr/>
        </p:nvSpPr>
        <p:spPr>
          <a:xfrm>
            <a:off x="409315" y="5004854"/>
            <a:ext cx="11074123" cy="1265097"/>
          </a:xfrm>
          <a:prstGeom prst="rect">
            <a:avLst/>
          </a:prstGeom>
        </p:spPr>
        <p:txBody>
          <a:bodyPr vert="horz" lIns="91440" tIns="45720" rIns="91440" bIns="45720" rtlCol="0">
            <a:noAutofit/>
          </a:bodyPr>
          <a:lstStyle>
            <a:defPPr>
              <a:defRPr lang="fr-FR"/>
            </a:defPPr>
            <a:lvl1pPr marL="457200" indent="-457200" algn="just" eaLnBrk="0" fontAlgn="base" hangingPunct="0">
              <a:spcBef>
                <a:spcPct val="20000"/>
              </a:spcBef>
              <a:spcAft>
                <a:spcPct val="0"/>
              </a:spcAft>
              <a:buClr>
                <a:srgbClr val="1B4D79"/>
              </a:buClr>
              <a:buFont typeface="Wingdings" panose="05000000000000000000" pitchFamily="2" charset="2"/>
              <a:buChar char="§"/>
              <a:defRPr sz="2400" b="1" kern="0">
                <a:solidFill>
                  <a:srgbClr val="0E376A"/>
                </a:solidFill>
                <a:ea typeface="ＭＳ Ｐゴシック" pitchFamily="-32" charset="-128"/>
                <a:cs typeface="Calibri" panose="020F0502020204030204" pitchFamily="34" charset="0"/>
              </a:defRPr>
            </a:lvl1pPr>
            <a:lvl2pPr indent="0" eaLnBrk="0" fontAlgn="base" hangingPunct="0">
              <a:spcBef>
                <a:spcPct val="20000"/>
              </a:spcBef>
              <a:spcAft>
                <a:spcPct val="0"/>
              </a:spcAft>
              <a:buClr>
                <a:srgbClr val="0070C0"/>
              </a:buClr>
              <a:buFontTx/>
              <a:buNone/>
              <a:defRPr sz="2400" b="1">
                <a:solidFill>
                  <a:schemeClr val="bg2">
                    <a:lumMod val="75000"/>
                  </a:schemeClr>
                </a:solidFill>
              </a:defRPr>
            </a:lvl2pPr>
            <a:lvl3pPr marL="1257300" indent="-342900" eaLnBrk="0" fontAlgn="base" hangingPunct="0">
              <a:spcBef>
                <a:spcPct val="20000"/>
              </a:spcBef>
              <a:spcAft>
                <a:spcPct val="0"/>
              </a:spcAft>
              <a:buClr>
                <a:srgbClr val="208FB6"/>
              </a:buClr>
              <a:buFont typeface="Arial" panose="020B0604020202020204" pitchFamily="34" charset="0"/>
              <a:buChar char="−"/>
              <a:defRPr sz="2400" b="0" baseline="0">
                <a:solidFill>
                  <a:schemeClr val="bg2">
                    <a:lumMod val="75000"/>
                  </a:schemeClr>
                </a:solidFill>
              </a:defRPr>
            </a:lvl3pPr>
            <a:lvl4pPr marL="1752600" indent="-381000" eaLnBrk="0" fontAlgn="base" hangingPunct="0">
              <a:spcBef>
                <a:spcPct val="20000"/>
              </a:spcBef>
              <a:spcAft>
                <a:spcPct val="0"/>
              </a:spcAft>
              <a:buClr>
                <a:srgbClr val="AD357B"/>
              </a:buClr>
              <a:buFont typeface="Arial" charset="0"/>
              <a:buChar char="–"/>
              <a:defRPr sz="2800" b="1">
                <a:solidFill>
                  <a:srgbClr val="0070C0"/>
                </a:solidFill>
              </a:defRPr>
            </a:lvl4pPr>
            <a:lvl5pPr marL="2209800" indent="-381000" eaLnBrk="0" fontAlgn="base" hangingPunct="0">
              <a:spcBef>
                <a:spcPct val="20000"/>
              </a:spcBef>
              <a:spcAft>
                <a:spcPct val="0"/>
              </a:spcAft>
              <a:buClr>
                <a:srgbClr val="6594AB"/>
              </a:buClr>
              <a:buFont typeface="Arial" charset="0"/>
              <a:buChar char="»"/>
              <a:defRPr sz="2800" b="1">
                <a:solidFill>
                  <a:srgbClr val="0070C0"/>
                </a:solidFill>
              </a:defRPr>
            </a:lvl5pPr>
            <a:lvl6pPr marL="2667000" indent="-381000" fontAlgn="base">
              <a:spcBef>
                <a:spcPct val="20000"/>
              </a:spcBef>
              <a:spcAft>
                <a:spcPct val="0"/>
              </a:spcAft>
              <a:buClr>
                <a:srgbClr val="6594AB"/>
              </a:buClr>
              <a:buFont typeface="Arial" charset="0"/>
              <a:buChar char="»"/>
              <a:defRPr sz="2000">
                <a:solidFill>
                  <a:srgbClr val="50455B"/>
                </a:solidFill>
              </a:defRPr>
            </a:lvl6pPr>
            <a:lvl7pPr marL="3124200" indent="-381000" fontAlgn="base">
              <a:spcBef>
                <a:spcPct val="20000"/>
              </a:spcBef>
              <a:spcAft>
                <a:spcPct val="0"/>
              </a:spcAft>
              <a:buClr>
                <a:srgbClr val="6594AB"/>
              </a:buClr>
              <a:buFont typeface="Arial" charset="0"/>
              <a:buChar char="»"/>
              <a:defRPr sz="2000">
                <a:solidFill>
                  <a:srgbClr val="50455B"/>
                </a:solidFill>
              </a:defRPr>
            </a:lvl7pPr>
            <a:lvl8pPr marL="3581400" indent="-381000" fontAlgn="base">
              <a:spcBef>
                <a:spcPct val="20000"/>
              </a:spcBef>
              <a:spcAft>
                <a:spcPct val="0"/>
              </a:spcAft>
              <a:buClr>
                <a:srgbClr val="6594AB"/>
              </a:buClr>
              <a:buFont typeface="Arial" charset="0"/>
              <a:buChar char="»"/>
              <a:defRPr sz="2000">
                <a:solidFill>
                  <a:srgbClr val="50455B"/>
                </a:solidFill>
              </a:defRPr>
            </a:lvl8pPr>
            <a:lvl9pPr marL="4038600" indent="-381000" fontAlgn="base">
              <a:spcBef>
                <a:spcPct val="20000"/>
              </a:spcBef>
              <a:spcAft>
                <a:spcPct val="0"/>
              </a:spcAft>
              <a:buClr>
                <a:srgbClr val="6594AB"/>
              </a:buClr>
              <a:buFont typeface="Arial" charset="0"/>
              <a:buChar char="»"/>
              <a:defRPr sz="2000">
                <a:solidFill>
                  <a:srgbClr val="50455B"/>
                </a:solidFill>
              </a:defRPr>
            </a:lvl9pPr>
          </a:lstStyle>
          <a:p>
            <a:r>
              <a:rPr lang="fr-FR" dirty="0">
                <a:sym typeface="Wingdings" panose="05000000000000000000" pitchFamily="2" charset="2"/>
              </a:rPr>
              <a:t>Les investigations complémentaires menées avec les territoires = outils indispensables pour mieux cerner l’origine des pollutions et permettent  d’initier des démarches pour les réduire / supprimer.</a:t>
            </a:r>
          </a:p>
        </p:txBody>
      </p:sp>
      <p:sp>
        <p:nvSpPr>
          <p:cNvPr id="22" name="Espace réservé du contenu 2"/>
          <p:cNvSpPr txBox="1">
            <a:spLocks/>
          </p:cNvSpPr>
          <p:nvPr/>
        </p:nvSpPr>
        <p:spPr>
          <a:xfrm>
            <a:off x="1256487" y="2006545"/>
            <a:ext cx="10678214" cy="693324"/>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Clr>
                <a:srgbClr val="1B4D79"/>
              </a:buClr>
              <a:buNone/>
            </a:pPr>
            <a:r>
              <a:rPr lang="fr-FR" sz="2000" b="0" kern="0" dirty="0">
                <a:solidFill>
                  <a:srgbClr val="1B4D79"/>
                </a:solidFill>
                <a:ea typeface="ＭＳ Ｐゴシック" pitchFamily="-32" charset="-128"/>
                <a:cs typeface="Calibri" panose="020F0502020204030204" pitchFamily="34" charset="0"/>
                <a:sym typeface="Wingdings" panose="05000000000000000000" pitchFamily="2" charset="2"/>
              </a:rPr>
              <a:t># Identifier les cours d’eau susceptibles d’impacter la qualité des eaux de baignade, des zones conchylicoles et/ou de pêche à pied - &gt; orienter les actions à  mener sur les BV les plus sensibles</a:t>
            </a:r>
          </a:p>
        </p:txBody>
      </p:sp>
    </p:spTree>
    <p:extLst>
      <p:ext uri="{BB962C8B-B14F-4D97-AF65-F5344CB8AC3E}">
        <p14:creationId xmlns:p14="http://schemas.microsoft.com/office/powerpoint/2010/main" val="243852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5" grpId="0"/>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Conclusions</a:t>
            </a:r>
          </a:p>
        </p:txBody>
      </p:sp>
      <p:sp>
        <p:nvSpPr>
          <p:cNvPr id="12" name="Espace réservé du contenu 2"/>
          <p:cNvSpPr txBox="1">
            <a:spLocks/>
          </p:cNvSpPr>
          <p:nvPr/>
        </p:nvSpPr>
        <p:spPr>
          <a:xfrm>
            <a:off x="692009" y="1833708"/>
            <a:ext cx="10933933" cy="1398832"/>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Clr>
                <a:srgbClr val="1B4D79"/>
              </a:buClr>
              <a:buNone/>
            </a:pPr>
            <a:r>
              <a:rPr lang="fr-FR" sz="2200" b="0" kern="0" dirty="0">
                <a:solidFill>
                  <a:srgbClr val="1B4D79"/>
                </a:solidFill>
                <a:ea typeface="ＭＳ Ｐゴシック" pitchFamily="-32" charset="-128"/>
                <a:cs typeface="Calibri" panose="020F0502020204030204" pitchFamily="34" charset="0"/>
                <a:sym typeface="Wingdings" panose="05000000000000000000" pitchFamily="2" charset="2"/>
              </a:rPr>
              <a:t># Le lessivage des bassins versants </a:t>
            </a:r>
            <a:r>
              <a:rPr lang="fr-FR" sz="2200" b="0" kern="0" dirty="0">
                <a:solidFill>
                  <a:schemeClr val="tx1">
                    <a:lumMod val="50000"/>
                    <a:lumOff val="50000"/>
                  </a:schemeClr>
                </a:solidFill>
                <a:ea typeface="ＭＳ Ｐゴシック" pitchFamily="-32" charset="-128"/>
                <a:cs typeface="Calibri" panose="020F0502020204030204" pitchFamily="34" charset="0"/>
                <a:sym typeface="Wingdings" panose="05000000000000000000" pitchFamily="2" charset="2"/>
              </a:rPr>
              <a:t>par temps de pluie et/ou celui </a:t>
            </a:r>
            <a:r>
              <a:rPr lang="fr-FR" sz="2200" b="0" kern="0" dirty="0">
                <a:solidFill>
                  <a:srgbClr val="1B4D79"/>
                </a:solidFill>
                <a:ea typeface="ＭＳ Ｐゴシック" pitchFamily="-32" charset="-128"/>
                <a:cs typeface="Calibri" panose="020F0502020204030204" pitchFamily="34" charset="0"/>
                <a:sym typeface="Wingdings" panose="05000000000000000000" pitchFamily="2" charset="2"/>
              </a:rPr>
              <a:t>des herbus des havres </a:t>
            </a:r>
            <a:r>
              <a:rPr lang="fr-FR" sz="2200" b="0" kern="0" dirty="0">
                <a:solidFill>
                  <a:schemeClr val="tx1">
                    <a:lumMod val="50000"/>
                    <a:lumOff val="50000"/>
                  </a:schemeClr>
                </a:solidFill>
                <a:ea typeface="ＭＳ Ｐゴシック" pitchFamily="-32" charset="-128"/>
                <a:cs typeface="Calibri" panose="020F0502020204030204" pitchFamily="34" charset="0"/>
                <a:sym typeface="Wingdings" panose="05000000000000000000" pitchFamily="2" charset="2"/>
              </a:rPr>
              <a:t>(Regnéville, Vanlée, Lessay) par forts coefficients de marée constituent</a:t>
            </a:r>
            <a:r>
              <a:rPr lang="fr-FR" sz="2200" b="0" kern="0" dirty="0">
                <a:solidFill>
                  <a:srgbClr val="1B4D79"/>
                </a:solidFill>
                <a:ea typeface="ＭＳ Ｐゴシック" pitchFamily="-32" charset="-128"/>
                <a:cs typeface="Calibri" panose="020F0502020204030204" pitchFamily="34" charset="0"/>
                <a:sym typeface="Wingdings" panose="05000000000000000000" pitchFamily="2" charset="2"/>
              </a:rPr>
              <a:t> des sources de contaminations bien connues</a:t>
            </a:r>
            <a:r>
              <a:rPr lang="fr-FR" sz="2200" b="0" kern="0" dirty="0">
                <a:solidFill>
                  <a:schemeClr val="tx1">
                    <a:lumMod val="50000"/>
                    <a:lumOff val="50000"/>
                  </a:schemeClr>
                </a:solidFill>
                <a:ea typeface="ＭＳ Ｐゴシック" pitchFamily="-32" charset="-128"/>
                <a:cs typeface="Calibri" panose="020F0502020204030204" pitchFamily="34" charset="0"/>
                <a:sym typeface="Wingdings" panose="05000000000000000000" pitchFamily="2" charset="2"/>
              </a:rPr>
              <a:t>, aujourd’hui confirmées par l’utilisation de traceurs de pollution.</a:t>
            </a:r>
          </a:p>
        </p:txBody>
      </p:sp>
      <p:sp>
        <p:nvSpPr>
          <p:cNvPr id="14" name="Espace réservé du contenu 2"/>
          <p:cNvSpPr txBox="1">
            <a:spLocks/>
          </p:cNvSpPr>
          <p:nvPr/>
        </p:nvSpPr>
        <p:spPr>
          <a:xfrm>
            <a:off x="692008" y="3410456"/>
            <a:ext cx="10933933" cy="735307"/>
          </a:xfrm>
          <a:prstGeom prst="rect">
            <a:avLst/>
          </a:prstGeom>
        </p:spPr>
        <p:txBody>
          <a:bodyPr vert="horz" lIns="91440" tIns="45720" rIns="91440" bIns="45720" rtlCol="0">
            <a:noAutofit/>
          </a:bodyPr>
          <a:lstStyle>
            <a:lvl1pPr marL="457200" indent="-457200" algn="l" rtl="0" eaLnBrk="0" fontAlgn="base" hangingPunct="0">
              <a:spcBef>
                <a:spcPct val="20000"/>
              </a:spcBef>
              <a:spcAft>
                <a:spcPct val="0"/>
              </a:spcAft>
              <a:buClr>
                <a:srgbClr val="0070C0"/>
              </a:buClr>
              <a:buFont typeface="Wingdings" panose="05000000000000000000" pitchFamily="2" charset="2"/>
              <a:buChar char="§"/>
              <a:defRPr lang="fr-FR" sz="2800" b="1">
                <a:solidFill>
                  <a:srgbClr val="0070C0"/>
                </a:solidFill>
                <a:latin typeface="+mn-lt"/>
                <a:ea typeface="+mn-ea"/>
                <a:cs typeface="+mn-cs"/>
              </a:defRPr>
            </a:lvl1pPr>
            <a:lvl2pPr marL="457200" indent="0" algn="l" rtl="0" eaLnBrk="0" fontAlgn="base" hangingPunct="0">
              <a:spcBef>
                <a:spcPct val="20000"/>
              </a:spcBef>
              <a:spcAft>
                <a:spcPct val="0"/>
              </a:spcAft>
              <a:buClr>
                <a:srgbClr val="0070C0"/>
              </a:buClr>
              <a:buFontTx/>
              <a:buNone/>
              <a:defRPr lang="fr-FR" sz="2400" b="1">
                <a:solidFill>
                  <a:schemeClr val="bg2">
                    <a:lumMod val="75000"/>
                  </a:schemeClr>
                </a:solidFill>
                <a:latin typeface="+mn-lt"/>
                <a:ea typeface="+mn-ea"/>
                <a:cs typeface="+mn-cs"/>
              </a:defRPr>
            </a:lvl2pPr>
            <a:lvl3pPr marL="1257300" indent="-342900" algn="l" rtl="0" eaLnBrk="0" fontAlgn="base" hangingPunct="0">
              <a:spcBef>
                <a:spcPct val="20000"/>
              </a:spcBef>
              <a:spcAft>
                <a:spcPct val="0"/>
              </a:spcAft>
              <a:buClr>
                <a:srgbClr val="208FB6"/>
              </a:buClr>
              <a:buFont typeface="Arial" panose="020B0604020202020204" pitchFamily="34" charset="0"/>
              <a:buChar char="−"/>
              <a:defRPr lang="fr-FR" sz="2400" b="0" baseline="0">
                <a:solidFill>
                  <a:schemeClr val="bg2">
                    <a:lumMod val="75000"/>
                  </a:schemeClr>
                </a:solidFill>
                <a:latin typeface="+mn-lt"/>
                <a:ea typeface="+mn-ea"/>
                <a:cs typeface="+mn-cs"/>
              </a:defRPr>
            </a:lvl3pPr>
            <a:lvl4pPr marL="1752600" indent="-381000" algn="l" rtl="0" eaLnBrk="0" fontAlgn="base" hangingPunct="0">
              <a:spcBef>
                <a:spcPct val="20000"/>
              </a:spcBef>
              <a:spcAft>
                <a:spcPct val="0"/>
              </a:spcAft>
              <a:buClr>
                <a:srgbClr val="AD357B"/>
              </a:buClr>
              <a:buFont typeface="Arial" charset="0"/>
              <a:buChar char="–"/>
              <a:defRPr lang="fr-FR" sz="2800" b="1" dirty="0" smtClean="0">
                <a:solidFill>
                  <a:srgbClr val="0070C0"/>
                </a:solidFill>
                <a:latin typeface="+mn-lt"/>
                <a:ea typeface="+mn-ea"/>
                <a:cs typeface="+mn-cs"/>
              </a:defRPr>
            </a:lvl4pPr>
            <a:lvl5pPr marL="2209800" indent="-381000" algn="l" rtl="0" eaLnBrk="0" fontAlgn="base" hangingPunct="0">
              <a:spcBef>
                <a:spcPct val="20000"/>
              </a:spcBef>
              <a:spcAft>
                <a:spcPct val="0"/>
              </a:spcAft>
              <a:buClr>
                <a:srgbClr val="6594AB"/>
              </a:buClr>
              <a:buFont typeface="Arial" charset="0"/>
              <a:buChar char="»"/>
              <a:defRPr lang="fr-FR" sz="2800" b="1" dirty="0">
                <a:solidFill>
                  <a:srgbClr val="0070C0"/>
                </a:solidFill>
                <a:latin typeface="+mn-lt"/>
                <a:ea typeface="+mn-ea"/>
                <a:cs typeface="+mn-cs"/>
              </a:defRPr>
            </a:lvl5pPr>
            <a:lvl6pPr marL="26670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algn="l" rtl="0" fontAlgn="base">
              <a:spcBef>
                <a:spcPct val="20000"/>
              </a:spcBef>
              <a:spcAft>
                <a:spcPct val="0"/>
              </a:spcAft>
              <a:buClr>
                <a:srgbClr val="6594AB"/>
              </a:buClr>
              <a:buFont typeface="Arial" charset="0"/>
              <a:buChar char="»"/>
              <a:defRPr sz="2000">
                <a:solidFill>
                  <a:srgbClr val="50455B"/>
                </a:solidFill>
                <a:latin typeface="+mn-lt"/>
                <a:ea typeface="+mn-ea"/>
              </a:defRPr>
            </a:lvl9pPr>
          </a:lstStyle>
          <a:p>
            <a:pPr marL="0" indent="0" algn="just">
              <a:buClr>
                <a:srgbClr val="1B4D79"/>
              </a:buClr>
              <a:buNone/>
            </a:pPr>
            <a:r>
              <a:rPr lang="fr-FR" sz="2200" b="0" kern="0" dirty="0">
                <a:solidFill>
                  <a:srgbClr val="1B4D79"/>
                </a:solidFill>
                <a:ea typeface="ＭＳ Ｐゴシック" pitchFamily="-32" charset="-128"/>
                <a:cs typeface="Calibri" panose="020F0502020204030204" pitchFamily="34" charset="0"/>
                <a:sym typeface="Wingdings" panose="05000000000000000000" pitchFamily="2" charset="2"/>
              </a:rPr>
              <a:t># La présence d’oiseaux </a:t>
            </a:r>
            <a:r>
              <a:rPr lang="fr-FR" sz="2200" b="0" kern="0" dirty="0">
                <a:solidFill>
                  <a:schemeClr val="tx1">
                    <a:lumMod val="50000"/>
                    <a:lumOff val="50000"/>
                  </a:schemeClr>
                </a:solidFill>
                <a:ea typeface="ＭＳ Ｐゴシック" pitchFamily="-32" charset="-128"/>
                <a:cs typeface="Calibri" panose="020F0502020204030204" pitchFamily="34" charset="0"/>
                <a:sym typeface="Wingdings" panose="05000000000000000000" pitchFamily="2" charset="2"/>
              </a:rPr>
              <a:t>sur le littoral semble pouvoir induire des contaminations fugaces sur les eaux de baignade de certaines plages du département.</a:t>
            </a:r>
          </a:p>
        </p:txBody>
      </p:sp>
      <p:sp>
        <p:nvSpPr>
          <p:cNvPr id="15" name="Espace réservé du contenu 2"/>
          <p:cNvSpPr txBox="1">
            <a:spLocks/>
          </p:cNvSpPr>
          <p:nvPr/>
        </p:nvSpPr>
        <p:spPr>
          <a:xfrm>
            <a:off x="350909" y="1223744"/>
            <a:ext cx="9315605" cy="432048"/>
          </a:xfrm>
          <a:prstGeom prst="rect">
            <a:avLst/>
          </a:prstGeom>
        </p:spPr>
        <p:txBody>
          <a:bodyPr vert="horz" lIns="91440" tIns="45720" rIns="91440" bIns="45720" rtlCol="0">
            <a:noAutofit/>
          </a:bodyPr>
          <a:lstStyle>
            <a:defPPr>
              <a:defRPr lang="fr-FR"/>
            </a:defPPr>
            <a:lvl1pPr marL="457200" indent="-457200" algn="just">
              <a:spcBef>
                <a:spcPct val="20000"/>
              </a:spcBef>
              <a:buClr>
                <a:srgbClr val="1B4D79"/>
              </a:buClr>
              <a:buFont typeface="Wingdings" panose="05000000000000000000" pitchFamily="2" charset="2"/>
              <a:buChar char="§"/>
              <a:defRPr sz="2000" b="1" kern="0">
                <a:solidFill>
                  <a:srgbClr val="1B4D79"/>
                </a:solidFill>
                <a:latin typeface="Calibri" panose="020F0502020204030204" pitchFamily="34" charset="0"/>
                <a:cs typeface="Calibri" panose="020F0502020204030204" pitchFamily="34" charset="0"/>
              </a:defRPr>
            </a:lvl1pPr>
            <a:lvl2pPr indent="0">
              <a:spcBef>
                <a:spcPct val="20000"/>
              </a:spcBef>
              <a:buClr>
                <a:srgbClr val="0070C0"/>
              </a:buClr>
              <a:buFontTx/>
              <a:buNone/>
              <a:defRPr b="1">
                <a:solidFill>
                  <a:schemeClr val="bg2">
                    <a:lumMod val="75000"/>
                  </a:schemeClr>
                </a:solidFill>
                <a:latin typeface="+mn-lt"/>
                <a:ea typeface="+mn-ea"/>
              </a:defRPr>
            </a:lvl2pPr>
            <a:lvl3pPr marL="1257300" indent="-342900">
              <a:spcBef>
                <a:spcPct val="20000"/>
              </a:spcBef>
              <a:buClr>
                <a:srgbClr val="208FB6"/>
              </a:buClr>
              <a:buFont typeface="Arial" panose="020B0604020202020204" pitchFamily="34" charset="0"/>
              <a:buChar char="−"/>
              <a:defRPr b="0" baseline="0">
                <a:solidFill>
                  <a:schemeClr val="bg2">
                    <a:lumMod val="75000"/>
                  </a:schemeClr>
                </a:solidFill>
                <a:latin typeface="+mn-lt"/>
                <a:ea typeface="+mn-ea"/>
              </a:defRPr>
            </a:lvl3pPr>
            <a:lvl4pPr marL="1752600" indent="-381000">
              <a:spcBef>
                <a:spcPct val="20000"/>
              </a:spcBef>
              <a:buClr>
                <a:srgbClr val="AD357B"/>
              </a:buClr>
              <a:buFont typeface="Arial" charset="0"/>
              <a:buChar char="–"/>
              <a:defRPr sz="2800" b="1">
                <a:solidFill>
                  <a:srgbClr val="0070C0"/>
                </a:solidFill>
                <a:latin typeface="+mn-lt"/>
                <a:ea typeface="+mn-ea"/>
              </a:defRPr>
            </a:lvl4pPr>
            <a:lvl5pPr marL="2209800" indent="-381000">
              <a:spcBef>
                <a:spcPct val="20000"/>
              </a:spcBef>
              <a:buClr>
                <a:srgbClr val="6594AB"/>
              </a:buClr>
              <a:buFont typeface="Arial" charset="0"/>
              <a:buChar char="»"/>
              <a:defRPr sz="2800" b="1">
                <a:solidFill>
                  <a:srgbClr val="0070C0"/>
                </a:solidFill>
                <a:latin typeface="+mn-lt"/>
                <a:ea typeface="+mn-ea"/>
              </a:defRPr>
            </a:lvl5pPr>
            <a:lvl6pPr marL="2667000" indent="-38100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fontAlgn="base">
              <a:spcBef>
                <a:spcPct val="20000"/>
              </a:spcBef>
              <a:spcAft>
                <a:spcPct val="0"/>
              </a:spcAft>
              <a:buClr>
                <a:srgbClr val="6594AB"/>
              </a:buClr>
              <a:buFont typeface="Arial" charset="0"/>
              <a:buChar char="»"/>
              <a:defRPr sz="2000">
                <a:solidFill>
                  <a:srgbClr val="50455B"/>
                </a:solidFill>
                <a:latin typeface="+mn-lt"/>
                <a:ea typeface="+mn-ea"/>
              </a:defRPr>
            </a:lvl9pPr>
          </a:lstStyle>
          <a:p>
            <a:r>
              <a:rPr lang="fr-FR" sz="2400" dirty="0">
                <a:solidFill>
                  <a:srgbClr val="0E376A"/>
                </a:solidFill>
                <a:latin typeface="+mn-lt"/>
                <a:sym typeface="Wingdings" panose="05000000000000000000" pitchFamily="2" charset="2"/>
              </a:rPr>
              <a:t>Des sources potentielles de pollution aux origines multiples …</a:t>
            </a:r>
          </a:p>
        </p:txBody>
      </p:sp>
      <p:sp>
        <p:nvSpPr>
          <p:cNvPr id="18" name="Rectangle 17"/>
          <p:cNvSpPr/>
          <p:nvPr/>
        </p:nvSpPr>
        <p:spPr>
          <a:xfrm>
            <a:off x="747642" y="4987204"/>
            <a:ext cx="9809522" cy="769441"/>
          </a:xfrm>
          <a:prstGeom prst="rect">
            <a:avLst/>
          </a:prstGeom>
        </p:spPr>
        <p:txBody>
          <a:bodyPr vert="horz" lIns="91440" tIns="45720" rIns="91440" bIns="45720" rtlCol="0">
            <a:noAutofit/>
          </a:bodyPr>
          <a:lstStyle/>
          <a:p>
            <a:pPr algn="just" eaLnBrk="0" fontAlgn="base" hangingPunct="0">
              <a:spcBef>
                <a:spcPct val="20000"/>
              </a:spcBef>
              <a:spcAft>
                <a:spcPct val="0"/>
              </a:spcAft>
              <a:buClr>
                <a:srgbClr val="1B4D79"/>
              </a:buClr>
              <a:buFont typeface="Wingdings" panose="05000000000000000000" pitchFamily="2" charset="2"/>
              <a:buNone/>
            </a:pPr>
            <a:r>
              <a:rPr lang="fr-FR" sz="2200" kern="0" dirty="0">
                <a:solidFill>
                  <a:srgbClr val="1B4D79"/>
                </a:solidFill>
                <a:ea typeface="ＭＳ Ｐゴシック" pitchFamily="-32" charset="-128"/>
                <a:cs typeface="Calibri" panose="020F0502020204030204" pitchFamily="34" charset="0"/>
                <a:sym typeface="Wingdings" panose="05000000000000000000" pitchFamily="2" charset="2"/>
              </a:rPr>
              <a:t>Justifiant la poursuite des démarches engagées par les collectivités et l’ensemble des acteurs du littoral ces dernières années.</a:t>
            </a:r>
            <a:endParaRPr lang="fr-FR" sz="2200" kern="0" dirty="0">
              <a:solidFill>
                <a:srgbClr val="1B4D79"/>
              </a:solidFill>
              <a:ea typeface="ＭＳ Ｐゴシック" pitchFamily="-32" charset="-128"/>
              <a:cs typeface="Calibri" panose="020F0502020204030204" pitchFamily="34" charset="0"/>
            </a:endParaRPr>
          </a:p>
        </p:txBody>
      </p:sp>
      <p:sp>
        <p:nvSpPr>
          <p:cNvPr id="19" name="Espace réservé du contenu 2"/>
          <p:cNvSpPr txBox="1">
            <a:spLocks/>
          </p:cNvSpPr>
          <p:nvPr/>
        </p:nvSpPr>
        <p:spPr>
          <a:xfrm>
            <a:off x="267781" y="4433110"/>
            <a:ext cx="9944998" cy="432048"/>
          </a:xfrm>
          <a:prstGeom prst="rect">
            <a:avLst/>
          </a:prstGeom>
        </p:spPr>
        <p:txBody>
          <a:bodyPr vert="horz" lIns="91440" tIns="45720" rIns="91440" bIns="45720" rtlCol="0">
            <a:noAutofit/>
          </a:bodyPr>
          <a:lstStyle>
            <a:defPPr>
              <a:defRPr lang="fr-FR"/>
            </a:defPPr>
            <a:lvl1pPr marL="457200" indent="-457200" algn="just">
              <a:spcBef>
                <a:spcPct val="20000"/>
              </a:spcBef>
              <a:buClr>
                <a:srgbClr val="1B4D79"/>
              </a:buClr>
              <a:buFont typeface="Wingdings" panose="05000000000000000000" pitchFamily="2" charset="2"/>
              <a:buChar char="§"/>
              <a:defRPr sz="2000" b="1" kern="0">
                <a:solidFill>
                  <a:srgbClr val="1B4D79"/>
                </a:solidFill>
                <a:latin typeface="Calibri" panose="020F0502020204030204" pitchFamily="34" charset="0"/>
                <a:cs typeface="Calibri" panose="020F0502020204030204" pitchFamily="34" charset="0"/>
              </a:defRPr>
            </a:lvl1pPr>
            <a:lvl2pPr indent="0">
              <a:spcBef>
                <a:spcPct val="20000"/>
              </a:spcBef>
              <a:buClr>
                <a:srgbClr val="0070C0"/>
              </a:buClr>
              <a:buFontTx/>
              <a:buNone/>
              <a:defRPr b="1">
                <a:solidFill>
                  <a:schemeClr val="bg2">
                    <a:lumMod val="75000"/>
                  </a:schemeClr>
                </a:solidFill>
                <a:latin typeface="+mn-lt"/>
                <a:ea typeface="+mn-ea"/>
              </a:defRPr>
            </a:lvl2pPr>
            <a:lvl3pPr marL="1257300" indent="-342900">
              <a:spcBef>
                <a:spcPct val="20000"/>
              </a:spcBef>
              <a:buClr>
                <a:srgbClr val="208FB6"/>
              </a:buClr>
              <a:buFont typeface="Arial" panose="020B0604020202020204" pitchFamily="34" charset="0"/>
              <a:buChar char="−"/>
              <a:defRPr b="0" baseline="0">
                <a:solidFill>
                  <a:schemeClr val="bg2">
                    <a:lumMod val="75000"/>
                  </a:schemeClr>
                </a:solidFill>
                <a:latin typeface="+mn-lt"/>
                <a:ea typeface="+mn-ea"/>
              </a:defRPr>
            </a:lvl3pPr>
            <a:lvl4pPr marL="1752600" indent="-381000">
              <a:spcBef>
                <a:spcPct val="20000"/>
              </a:spcBef>
              <a:buClr>
                <a:srgbClr val="AD357B"/>
              </a:buClr>
              <a:buFont typeface="Arial" charset="0"/>
              <a:buChar char="–"/>
              <a:defRPr sz="2800" b="1">
                <a:solidFill>
                  <a:srgbClr val="0070C0"/>
                </a:solidFill>
                <a:latin typeface="+mn-lt"/>
                <a:ea typeface="+mn-ea"/>
              </a:defRPr>
            </a:lvl4pPr>
            <a:lvl5pPr marL="2209800" indent="-381000">
              <a:spcBef>
                <a:spcPct val="20000"/>
              </a:spcBef>
              <a:buClr>
                <a:srgbClr val="6594AB"/>
              </a:buClr>
              <a:buFont typeface="Arial" charset="0"/>
              <a:buChar char="»"/>
              <a:defRPr sz="2800" b="1">
                <a:solidFill>
                  <a:srgbClr val="0070C0"/>
                </a:solidFill>
                <a:latin typeface="+mn-lt"/>
                <a:ea typeface="+mn-ea"/>
              </a:defRPr>
            </a:lvl5pPr>
            <a:lvl6pPr marL="2667000" indent="-381000" fontAlgn="base">
              <a:spcBef>
                <a:spcPct val="20000"/>
              </a:spcBef>
              <a:spcAft>
                <a:spcPct val="0"/>
              </a:spcAft>
              <a:buClr>
                <a:srgbClr val="6594AB"/>
              </a:buClr>
              <a:buFont typeface="Arial" charset="0"/>
              <a:buChar char="»"/>
              <a:defRPr sz="2000">
                <a:solidFill>
                  <a:srgbClr val="50455B"/>
                </a:solidFill>
                <a:latin typeface="+mn-lt"/>
                <a:ea typeface="+mn-ea"/>
              </a:defRPr>
            </a:lvl6pPr>
            <a:lvl7pPr marL="3124200" indent="-381000" fontAlgn="base">
              <a:spcBef>
                <a:spcPct val="20000"/>
              </a:spcBef>
              <a:spcAft>
                <a:spcPct val="0"/>
              </a:spcAft>
              <a:buClr>
                <a:srgbClr val="6594AB"/>
              </a:buClr>
              <a:buFont typeface="Arial" charset="0"/>
              <a:buChar char="»"/>
              <a:defRPr sz="2000">
                <a:solidFill>
                  <a:srgbClr val="50455B"/>
                </a:solidFill>
                <a:latin typeface="+mn-lt"/>
                <a:ea typeface="+mn-ea"/>
              </a:defRPr>
            </a:lvl7pPr>
            <a:lvl8pPr marL="3581400" indent="-381000" fontAlgn="base">
              <a:spcBef>
                <a:spcPct val="20000"/>
              </a:spcBef>
              <a:spcAft>
                <a:spcPct val="0"/>
              </a:spcAft>
              <a:buClr>
                <a:srgbClr val="6594AB"/>
              </a:buClr>
              <a:buFont typeface="Arial" charset="0"/>
              <a:buChar char="»"/>
              <a:defRPr sz="2000">
                <a:solidFill>
                  <a:srgbClr val="50455B"/>
                </a:solidFill>
                <a:latin typeface="+mn-lt"/>
                <a:ea typeface="+mn-ea"/>
              </a:defRPr>
            </a:lvl8pPr>
            <a:lvl9pPr marL="4038600" indent="-381000" fontAlgn="base">
              <a:spcBef>
                <a:spcPct val="20000"/>
              </a:spcBef>
              <a:spcAft>
                <a:spcPct val="0"/>
              </a:spcAft>
              <a:buClr>
                <a:srgbClr val="6594AB"/>
              </a:buClr>
              <a:buFont typeface="Arial" charset="0"/>
              <a:buChar char="»"/>
              <a:defRPr sz="2000">
                <a:solidFill>
                  <a:srgbClr val="50455B"/>
                </a:solidFill>
                <a:latin typeface="+mn-lt"/>
                <a:ea typeface="+mn-ea"/>
              </a:defRPr>
            </a:lvl9pPr>
          </a:lstStyle>
          <a:p>
            <a:r>
              <a:rPr lang="fr-FR" sz="2400" dirty="0">
                <a:solidFill>
                  <a:srgbClr val="0E376A"/>
                </a:solidFill>
                <a:latin typeface="+mn-lt"/>
                <a:sym typeface="Wingdings" panose="05000000000000000000" pitchFamily="2" charset="2"/>
              </a:rPr>
              <a:t>Nécessitant de poursuivre les efforts et l’implication de tous…</a:t>
            </a:r>
          </a:p>
        </p:txBody>
      </p:sp>
    </p:spTree>
    <p:extLst>
      <p:ext uri="{BB962C8B-B14F-4D97-AF65-F5344CB8AC3E}">
        <p14:creationId xmlns:p14="http://schemas.microsoft.com/office/powerpoint/2010/main" val="341656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225E-2D73-503A-7040-82917F9543A6}"/>
            </a:ext>
          </a:extLst>
        </p:cNvPr>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FF8EA873-77F9-8759-C5C9-786668790287}"/>
              </a:ext>
            </a:extLst>
          </p:cNvPr>
          <p:cNvSpPr/>
          <p:nvPr/>
        </p:nvSpPr>
        <p:spPr>
          <a:xfrm>
            <a:off x="8787384" y="4988103"/>
            <a:ext cx="2545462" cy="15823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0F0DA419-97C2-0A42-3DB9-FA6A4A41F48B}"/>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4C312CE7-C1F9-E32D-F630-B10DBBE14B42}"/>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7995C1AD-B356-F1A0-A3D7-5728D37A3C20}"/>
              </a:ext>
            </a:extLst>
          </p:cNvPr>
          <p:cNvSpPr txBox="1">
            <a:spLocks/>
          </p:cNvSpPr>
          <p:nvPr/>
        </p:nvSpPr>
        <p:spPr>
          <a:xfrm>
            <a:off x="6473952" y="422825"/>
            <a:ext cx="5330952"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latin typeface="Arial"/>
                <a:cs typeface="Arial"/>
              </a:rPr>
              <a:t>Le décret n°2024-1098 du 2 décembre 2024</a:t>
            </a:r>
          </a:p>
        </p:txBody>
      </p:sp>
      <p:sp>
        <p:nvSpPr>
          <p:cNvPr id="2" name="ZoneTexte 1">
            <a:extLst>
              <a:ext uri="{FF2B5EF4-FFF2-40B4-BE49-F238E27FC236}">
                <a16:creationId xmlns:a16="http://schemas.microsoft.com/office/drawing/2014/main" id="{F28D4AC6-675D-DE0A-ECB9-F241AA1F7EE5}"/>
              </a:ext>
            </a:extLst>
          </p:cNvPr>
          <p:cNvSpPr txBox="1"/>
          <p:nvPr/>
        </p:nvSpPr>
        <p:spPr>
          <a:xfrm>
            <a:off x="466344" y="1279709"/>
            <a:ext cx="10808208" cy="4037387"/>
          </a:xfrm>
          <a:prstGeom prst="rect">
            <a:avLst/>
          </a:prstGeom>
          <a:noFill/>
        </p:spPr>
        <p:txBody>
          <a:bodyPr wrap="square" rtlCol="0">
            <a:spAutoFit/>
          </a:bodyPr>
          <a:lstStyle/>
          <a:p>
            <a:pPr>
              <a:lnSpc>
                <a:spcPct val="115000"/>
              </a:lnSpc>
              <a:spcAft>
                <a:spcPts val="726"/>
              </a:spcAft>
            </a:pPr>
            <a:r>
              <a:rPr lang="fr-FR" sz="1633" b="1" dirty="0">
                <a:solidFill>
                  <a:schemeClr val="accent2"/>
                </a:solidFill>
              </a:rPr>
              <a:t>	Votes de modification des règles de fonctionnement du SAGE COC</a:t>
            </a:r>
          </a:p>
          <a:p>
            <a:pPr>
              <a:lnSpc>
                <a:spcPct val="115000"/>
              </a:lnSpc>
              <a:spcAft>
                <a:spcPts val="726"/>
              </a:spcAft>
            </a:pPr>
            <a:r>
              <a:rPr lang="fr-FR" sz="1633" b="1" dirty="0">
                <a:solidFill>
                  <a:schemeClr val="accent2"/>
                </a:solidFill>
              </a:rPr>
              <a:t>Question 1 : </a:t>
            </a:r>
            <a:r>
              <a:rPr lang="fr-FR" sz="1633" b="1" dirty="0">
                <a:solidFill>
                  <a:schemeClr val="accent1"/>
                </a:solidFill>
              </a:rPr>
              <a:t>Il devient possible de porter le mandat de deux absents du même collège </a:t>
            </a:r>
            <a:endParaRPr lang="fr-FR" sz="1400" b="1" i="1" dirty="0">
              <a:solidFill>
                <a:schemeClr val="accent1"/>
              </a:solidFill>
            </a:endParaRPr>
          </a:p>
          <a:p>
            <a:pPr>
              <a:lnSpc>
                <a:spcPct val="115000"/>
              </a:lnSpc>
              <a:spcAft>
                <a:spcPts val="726"/>
              </a:spcAft>
            </a:pPr>
            <a:r>
              <a:rPr lang="fr-FR" sz="1400" b="1" i="1" dirty="0">
                <a:solidFill>
                  <a:schemeClr val="accent1"/>
                </a:solidFill>
              </a:rPr>
              <a:t>Proposition de rédaction : </a:t>
            </a:r>
          </a:p>
          <a:p>
            <a:pPr>
              <a:lnSpc>
                <a:spcPct val="115000"/>
              </a:lnSpc>
              <a:spcAft>
                <a:spcPts val="726"/>
              </a:spcAft>
            </a:pPr>
            <a:endParaRPr lang="fr-FR" sz="1814" b="1" dirty="0">
              <a:solidFill>
                <a:schemeClr val="accent2"/>
              </a:solidFill>
            </a:endParaRPr>
          </a:p>
          <a:p>
            <a:pPr>
              <a:lnSpc>
                <a:spcPct val="115000"/>
              </a:lnSpc>
              <a:spcAft>
                <a:spcPts val="726"/>
              </a:spcAft>
            </a:pPr>
            <a:r>
              <a:rPr lang="fr-FR" sz="1814" b="1" dirty="0">
                <a:solidFill>
                  <a:schemeClr val="accent2"/>
                </a:solidFill>
              </a:rPr>
              <a:t>Question 2 : </a:t>
            </a:r>
            <a:r>
              <a:rPr lang="fr-FR" sz="1633" b="1" dirty="0">
                <a:solidFill>
                  <a:schemeClr val="accent1"/>
                </a:solidFill>
              </a:rPr>
              <a:t>Toute personne chargée de représenter la CLE à l’extérieur pourra être remboursée des frais de déplacement et de séjour par la structure porteuse </a:t>
            </a:r>
          </a:p>
          <a:p>
            <a:pPr>
              <a:lnSpc>
                <a:spcPct val="115000"/>
              </a:lnSpc>
              <a:spcAft>
                <a:spcPts val="726"/>
              </a:spcAft>
            </a:pPr>
            <a:r>
              <a:rPr lang="fr-FR" sz="1400" b="1" i="1" dirty="0">
                <a:solidFill>
                  <a:schemeClr val="accent1"/>
                </a:solidFill>
              </a:rPr>
              <a:t>Proposition de rédaction : </a:t>
            </a:r>
          </a:p>
          <a:p>
            <a:pPr>
              <a:lnSpc>
                <a:spcPct val="115000"/>
              </a:lnSpc>
              <a:spcAft>
                <a:spcPts val="726"/>
              </a:spcAft>
            </a:pPr>
            <a:endParaRPr lang="fr-FR" sz="1633" b="1" dirty="0">
              <a:solidFill>
                <a:schemeClr val="accent1"/>
              </a:solidFill>
            </a:endParaRPr>
          </a:p>
          <a:p>
            <a:pPr>
              <a:lnSpc>
                <a:spcPct val="115000"/>
              </a:lnSpc>
              <a:spcAft>
                <a:spcPts val="726"/>
              </a:spcAft>
            </a:pPr>
            <a:r>
              <a:rPr lang="fr-FR" sz="1814" b="1" dirty="0">
                <a:solidFill>
                  <a:schemeClr val="accent2"/>
                </a:solidFill>
              </a:rPr>
              <a:t>Question 3 : </a:t>
            </a:r>
            <a:r>
              <a:rPr lang="fr-FR" sz="1633" b="1" dirty="0">
                <a:solidFill>
                  <a:schemeClr val="accent1"/>
                </a:solidFill>
              </a:rPr>
              <a:t>Il est possible de sanctionner les absences répétées d’un membre de la CLE </a:t>
            </a:r>
          </a:p>
          <a:p>
            <a:pPr>
              <a:lnSpc>
                <a:spcPct val="115000"/>
              </a:lnSpc>
              <a:spcAft>
                <a:spcPts val="726"/>
              </a:spcAft>
            </a:pPr>
            <a:r>
              <a:rPr lang="fr-FR" sz="1400" b="1" i="1" dirty="0">
                <a:solidFill>
                  <a:schemeClr val="accent1"/>
                </a:solidFill>
              </a:rPr>
              <a:t>Proposition de rédaction : </a:t>
            </a:r>
          </a:p>
          <a:p>
            <a:pPr>
              <a:lnSpc>
                <a:spcPct val="115000"/>
              </a:lnSpc>
              <a:spcAft>
                <a:spcPts val="726"/>
              </a:spcAft>
            </a:pPr>
            <a:endParaRPr lang="fr-FR" sz="1633" b="1" dirty="0">
              <a:solidFill>
                <a:schemeClr val="accent1"/>
              </a:solidFill>
            </a:endParaRPr>
          </a:p>
        </p:txBody>
      </p:sp>
      <p:sp>
        <p:nvSpPr>
          <p:cNvPr id="8" name="ZoneTexte 7">
            <a:extLst>
              <a:ext uri="{FF2B5EF4-FFF2-40B4-BE49-F238E27FC236}">
                <a16:creationId xmlns:a16="http://schemas.microsoft.com/office/drawing/2014/main" id="{0CB0BC25-4D88-9BB9-7361-2B3F242D13C5}"/>
              </a:ext>
            </a:extLst>
          </p:cNvPr>
          <p:cNvSpPr txBox="1"/>
          <p:nvPr/>
        </p:nvSpPr>
        <p:spPr>
          <a:xfrm>
            <a:off x="8882254" y="4988103"/>
            <a:ext cx="2450592" cy="1384995"/>
          </a:xfrm>
          <a:prstGeom prst="rect">
            <a:avLst/>
          </a:prstGeom>
          <a:noFill/>
        </p:spPr>
        <p:txBody>
          <a:bodyPr wrap="square" rtlCol="0">
            <a:spAutoFit/>
          </a:bodyPr>
          <a:lstStyle/>
          <a:p>
            <a:pPr algn="ctr"/>
            <a:r>
              <a:rPr lang="fr-FR" sz="2800" b="1" dirty="0">
                <a:solidFill>
                  <a:srgbClr val="002060"/>
                </a:solidFill>
              </a:rPr>
              <a:t>OUI</a:t>
            </a:r>
          </a:p>
          <a:p>
            <a:pPr algn="ctr"/>
            <a:r>
              <a:rPr lang="fr-FR" sz="2800" b="1" dirty="0">
                <a:solidFill>
                  <a:srgbClr val="002060"/>
                </a:solidFill>
              </a:rPr>
              <a:t>NON</a:t>
            </a:r>
          </a:p>
          <a:p>
            <a:pPr algn="ctr"/>
            <a:r>
              <a:rPr lang="fr-FR" sz="2800" b="1" dirty="0">
                <a:solidFill>
                  <a:srgbClr val="002060"/>
                </a:solidFill>
              </a:rPr>
              <a:t>Je m’abstiens</a:t>
            </a:r>
          </a:p>
        </p:txBody>
      </p:sp>
    </p:spTree>
    <p:extLst>
      <p:ext uri="{BB962C8B-B14F-4D97-AF65-F5344CB8AC3E}">
        <p14:creationId xmlns:p14="http://schemas.microsoft.com/office/powerpoint/2010/main" val="2326281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036" y="178445"/>
            <a:ext cx="9307232" cy="738461"/>
          </a:xfrm>
        </p:spPr>
        <p:txBody>
          <a:bodyPr>
            <a:normAutofit/>
          </a:bodyPr>
          <a:lstStyle/>
          <a:p>
            <a:r>
              <a:rPr lang="fr-FR" sz="3200" b="1" dirty="0">
                <a:latin typeface="+mn-lt"/>
              </a:rPr>
              <a:t>Merci pour votre attention</a:t>
            </a:r>
          </a:p>
        </p:txBody>
      </p:sp>
      <p:pic>
        <p:nvPicPr>
          <p:cNvPr id="8" name="Image 7" descr="Une image contenant plein air, ciel, sol, herbe&#10;&#10;Le contenu généré par l’IA peut être incorrect.">
            <a:extLst>
              <a:ext uri="{FF2B5EF4-FFF2-40B4-BE49-F238E27FC236}">
                <a16:creationId xmlns:a16="http://schemas.microsoft.com/office/drawing/2014/main" id="{D91F671A-F8A5-5AB0-8065-B311D459A2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396" y="2345727"/>
            <a:ext cx="3388750" cy="2551530"/>
          </a:xfrm>
          <a:prstGeom prst="rect">
            <a:avLst/>
          </a:prstGeom>
        </p:spPr>
      </p:pic>
      <p:pic>
        <p:nvPicPr>
          <p:cNvPr id="10" name="Image 9" descr="Une image contenant plein air, ciel, sol, nuage&#10;&#10;Le contenu généré par l’IA peut être incorrect.">
            <a:extLst>
              <a:ext uri="{FF2B5EF4-FFF2-40B4-BE49-F238E27FC236}">
                <a16:creationId xmlns:a16="http://schemas.microsoft.com/office/drawing/2014/main" id="{2DD74ABC-599D-DFD9-9809-3AA027983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34" y="2345060"/>
            <a:ext cx="3388750" cy="2552197"/>
          </a:xfrm>
          <a:prstGeom prst="rect">
            <a:avLst/>
          </a:prstGeom>
        </p:spPr>
      </p:pic>
      <p:pic>
        <p:nvPicPr>
          <p:cNvPr id="14" name="Image 13" descr="Une image contenant plein air, noir et blanc, nuage, ciel&#10;&#10;Le contenu généré par l’IA peut être incorrect.">
            <a:extLst>
              <a:ext uri="{FF2B5EF4-FFF2-40B4-BE49-F238E27FC236}">
                <a16:creationId xmlns:a16="http://schemas.microsoft.com/office/drawing/2014/main" id="{28524E2C-F26E-F6CA-F153-9E02F25E2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0763" y="2345728"/>
            <a:ext cx="2684505" cy="2551529"/>
          </a:xfrm>
          <a:prstGeom prst="rect">
            <a:avLst/>
          </a:prstGeom>
        </p:spPr>
      </p:pic>
    </p:spTree>
    <p:extLst>
      <p:ext uri="{BB962C8B-B14F-4D97-AF65-F5344CB8AC3E}">
        <p14:creationId xmlns:p14="http://schemas.microsoft.com/office/powerpoint/2010/main" val="209760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04A2E-582A-4473-53D8-E8E6BED5E0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605908-D850-B13A-59AC-81C905589F44}"/>
              </a:ext>
            </a:extLst>
          </p:cNvPr>
          <p:cNvSpPr/>
          <p:nvPr/>
        </p:nvSpPr>
        <p:spPr>
          <a:xfrm>
            <a:off x="0" y="6675120"/>
            <a:ext cx="12191999" cy="18287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2"/>
          </a:p>
        </p:txBody>
      </p:sp>
      <p:pic>
        <p:nvPicPr>
          <p:cNvPr id="3" name="Google Shape;56;p13">
            <a:extLst>
              <a:ext uri="{FF2B5EF4-FFF2-40B4-BE49-F238E27FC236}">
                <a16:creationId xmlns:a16="http://schemas.microsoft.com/office/drawing/2014/main" id="{246BB48F-4121-0A71-DE1E-CCC431861475}"/>
              </a:ext>
            </a:extLst>
          </p:cNvPr>
          <p:cNvPicPr>
            <a:picLocks noChangeAspect="1"/>
          </p:cNvPicPr>
          <p:nvPr/>
        </p:nvPicPr>
        <p:blipFill>
          <a:blip r:embed="rId2">
            <a:alphaModFix/>
          </a:blip>
          <a:srcRect l="817" t="60890" r="738"/>
          <a:stretch>
            <a:fillRect/>
          </a:stretch>
        </p:blipFill>
        <p:spPr>
          <a:xfrm>
            <a:off x="0" y="-14441"/>
            <a:ext cx="12192000" cy="629660"/>
          </a:xfrm>
          <a:prstGeom prst="rect">
            <a:avLst/>
          </a:prstGeom>
          <a:noFill/>
          <a:ln cap="flat">
            <a:noFill/>
          </a:ln>
        </p:spPr>
      </p:pic>
      <p:graphicFrame>
        <p:nvGraphicFramePr>
          <p:cNvPr id="9" name="Objet 8">
            <a:extLst>
              <a:ext uri="{FF2B5EF4-FFF2-40B4-BE49-F238E27FC236}">
                <a16:creationId xmlns:a16="http://schemas.microsoft.com/office/drawing/2014/main" id="{587A037F-2EE5-95DF-FC42-E22314C2AA1C}"/>
              </a:ext>
            </a:extLst>
          </p:cNvPr>
          <p:cNvGraphicFramePr>
            <a:graphicFrameLocks noChangeAspect="1"/>
          </p:cNvGraphicFramePr>
          <p:nvPr>
            <p:extLst>
              <p:ext uri="{D42A27DB-BD31-4B8C-83A1-F6EECF244321}">
                <p14:modId xmlns:p14="http://schemas.microsoft.com/office/powerpoint/2010/main" val="3986916646"/>
              </p:ext>
            </p:extLst>
          </p:nvPr>
        </p:nvGraphicFramePr>
        <p:xfrm>
          <a:off x="2598686" y="1547199"/>
          <a:ext cx="6415088" cy="4533900"/>
        </p:xfrm>
        <a:graphic>
          <a:graphicData uri="http://schemas.openxmlformats.org/presentationml/2006/ole">
            <mc:AlternateContent xmlns:mc="http://schemas.openxmlformats.org/markup-compatibility/2006">
              <mc:Choice xmlns:v="urn:schemas-microsoft-com:vml" Requires="v">
                <p:oleObj name="Acrobat Document" r:id="rId3" imgW="6415686" imgH="4533492" progId="Acrobat.Document.DC">
                  <p:embed/>
                </p:oleObj>
              </mc:Choice>
              <mc:Fallback>
                <p:oleObj name="Acrobat Document" r:id="rId3" imgW="6415686" imgH="4533492" progId="Acrobat.Document.DC">
                  <p:embed/>
                  <p:pic>
                    <p:nvPicPr>
                      <p:cNvPr id="0" name=""/>
                      <p:cNvPicPr/>
                      <p:nvPr/>
                    </p:nvPicPr>
                    <p:blipFill>
                      <a:blip r:embed="rId4"/>
                      <a:stretch>
                        <a:fillRect/>
                      </a:stretch>
                    </p:blipFill>
                    <p:spPr>
                      <a:xfrm>
                        <a:off x="2598686" y="1547199"/>
                        <a:ext cx="6415088" cy="4533900"/>
                      </a:xfrm>
                      <a:prstGeom prst="rect">
                        <a:avLst/>
                      </a:prstGeom>
                    </p:spPr>
                  </p:pic>
                </p:oleObj>
              </mc:Fallback>
            </mc:AlternateContent>
          </a:graphicData>
        </a:graphic>
      </p:graphicFrame>
      <p:graphicFrame>
        <p:nvGraphicFramePr>
          <p:cNvPr id="14" name="Objet 13">
            <a:extLst>
              <a:ext uri="{FF2B5EF4-FFF2-40B4-BE49-F238E27FC236}">
                <a16:creationId xmlns:a16="http://schemas.microsoft.com/office/drawing/2014/main" id="{B8BBCE37-2D5C-8004-821F-41C2D0B2E2F5}"/>
              </a:ext>
            </a:extLst>
          </p:cNvPr>
          <p:cNvGraphicFramePr>
            <a:graphicFrameLocks noChangeAspect="1"/>
          </p:cNvGraphicFramePr>
          <p:nvPr>
            <p:extLst>
              <p:ext uri="{D42A27DB-BD31-4B8C-83A1-F6EECF244321}">
                <p14:modId xmlns:p14="http://schemas.microsoft.com/office/powerpoint/2010/main" val="2439319867"/>
              </p:ext>
            </p:extLst>
          </p:nvPr>
        </p:nvGraphicFramePr>
        <p:xfrm>
          <a:off x="9854184" y="3032918"/>
          <a:ext cx="914400" cy="792163"/>
        </p:xfrm>
        <a:graphic>
          <a:graphicData uri="http://schemas.openxmlformats.org/presentationml/2006/ole">
            <mc:AlternateContent xmlns:mc="http://schemas.openxmlformats.org/markup-compatibility/2006">
              <mc:Choice xmlns:v="urn:schemas-microsoft-com:vml" Requires="v">
                <p:oleObj name="Acrobat Document" showAsIcon="1" r:id="rId5" imgW="914400" imgH="792417" progId="Acrobat.Document.DC">
                  <p:embed/>
                </p:oleObj>
              </mc:Choice>
              <mc:Fallback>
                <p:oleObj name="Acrobat Document" showAsIcon="1" r:id="rId5" imgW="914400" imgH="792417" progId="Acrobat.Document.DC">
                  <p:embed/>
                  <p:pic>
                    <p:nvPicPr>
                      <p:cNvPr id="0" name=""/>
                      <p:cNvPicPr/>
                      <p:nvPr/>
                    </p:nvPicPr>
                    <p:blipFill>
                      <a:blip r:embed="rId6"/>
                      <a:stretch>
                        <a:fillRect/>
                      </a:stretch>
                    </p:blipFill>
                    <p:spPr>
                      <a:xfrm>
                        <a:off x="9854184" y="3032918"/>
                        <a:ext cx="914400" cy="792163"/>
                      </a:xfrm>
                      <a:prstGeom prst="rect">
                        <a:avLst/>
                      </a:prstGeom>
                    </p:spPr>
                  </p:pic>
                </p:oleObj>
              </mc:Fallback>
            </mc:AlternateContent>
          </a:graphicData>
        </a:graphic>
      </p:graphicFrame>
      <p:sp>
        <p:nvSpPr>
          <p:cNvPr id="15" name="ZoneTexte 14">
            <a:extLst>
              <a:ext uri="{FF2B5EF4-FFF2-40B4-BE49-F238E27FC236}">
                <a16:creationId xmlns:a16="http://schemas.microsoft.com/office/drawing/2014/main" id="{6A49DE79-EC4C-1095-E1BD-53F30BE05B10}"/>
              </a:ext>
            </a:extLst>
          </p:cNvPr>
          <p:cNvSpPr txBox="1"/>
          <p:nvPr/>
        </p:nvSpPr>
        <p:spPr>
          <a:xfrm>
            <a:off x="9593314" y="2259669"/>
            <a:ext cx="2005584" cy="646331"/>
          </a:xfrm>
          <a:prstGeom prst="rect">
            <a:avLst/>
          </a:prstGeom>
          <a:noFill/>
        </p:spPr>
        <p:txBody>
          <a:bodyPr wrap="square" rtlCol="0">
            <a:spAutoFit/>
          </a:bodyPr>
          <a:lstStyle/>
          <a:p>
            <a:r>
              <a:rPr lang="fr-FR" dirty="0"/>
              <a:t>Document téléchargeable</a:t>
            </a:r>
          </a:p>
        </p:txBody>
      </p:sp>
    </p:spTree>
    <p:extLst>
      <p:ext uri="{BB962C8B-B14F-4D97-AF65-F5344CB8AC3E}">
        <p14:creationId xmlns:p14="http://schemas.microsoft.com/office/powerpoint/2010/main" val="55712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02069E-277C-CDAE-BEAC-EB012FE841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8BE5982-F380-9B97-5B61-7F77126D4F24}"/>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F87E3C1A-80F8-504C-81FA-DF330A9ABEB4}"/>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4B0E6853-197E-5FDB-02B4-2FCC49E936D5}"/>
              </a:ext>
            </a:extLst>
          </p:cNvPr>
          <p:cNvSpPr txBox="1">
            <a:spLocks/>
          </p:cNvSpPr>
          <p:nvPr/>
        </p:nvSpPr>
        <p:spPr>
          <a:xfrm>
            <a:off x="8048064" y="422825"/>
            <a:ext cx="3319059"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latin typeface="Arial"/>
                <a:cs typeface="Arial"/>
              </a:rPr>
              <a:t>Révision des règles de fonctionnement</a:t>
            </a:r>
          </a:p>
        </p:txBody>
      </p:sp>
      <p:sp>
        <p:nvSpPr>
          <p:cNvPr id="3" name="ZoneTexte 2">
            <a:extLst>
              <a:ext uri="{FF2B5EF4-FFF2-40B4-BE49-F238E27FC236}">
                <a16:creationId xmlns:a16="http://schemas.microsoft.com/office/drawing/2014/main" id="{12C55384-F964-EE1F-65C7-D0C85C02096F}"/>
              </a:ext>
            </a:extLst>
          </p:cNvPr>
          <p:cNvSpPr txBox="1"/>
          <p:nvPr/>
        </p:nvSpPr>
        <p:spPr>
          <a:xfrm>
            <a:off x="692523" y="2031314"/>
            <a:ext cx="10912289" cy="3693319"/>
          </a:xfrm>
          <a:prstGeom prst="rect">
            <a:avLst/>
          </a:prstGeom>
          <a:noFill/>
        </p:spPr>
        <p:txBody>
          <a:bodyPr wrap="square">
            <a:spAutoFit/>
          </a:bodyPr>
          <a:lstStyle/>
          <a:p>
            <a:endParaRPr lang="fr-FR" dirty="0"/>
          </a:p>
          <a:p>
            <a:r>
              <a:rPr lang="fr-FR" b="1" dirty="0"/>
              <a:t>Modifications de pratiques</a:t>
            </a:r>
          </a:p>
          <a:p>
            <a:pPr algn="just"/>
            <a:endParaRPr lang="fr-FR" dirty="0"/>
          </a:p>
          <a:p>
            <a:pPr marL="285750" indent="-285750" algn="just">
              <a:buFont typeface="Arial" panose="020B0604020202020204" pitchFamily="34" charset="0"/>
              <a:buChar char="•"/>
            </a:pPr>
            <a:r>
              <a:rPr lang="fr-FR" dirty="0"/>
              <a:t>L'association des maires de France (AMF) a deux mois pour désigner la moitié des représentants du collège des élus (R. 212-30 CE)</a:t>
            </a:r>
          </a:p>
          <a:p>
            <a:pPr algn="just"/>
            <a:endParaRPr lang="fr-FR" dirty="0"/>
          </a:p>
          <a:p>
            <a:pPr marL="285750" indent="-285750" algn="just">
              <a:buFont typeface="Arial" panose="020B0604020202020204" pitchFamily="34" charset="0"/>
              <a:buChar char="•"/>
            </a:pPr>
            <a:r>
              <a:rPr lang="fr-FR" dirty="0">
                <a:highlight>
                  <a:srgbClr val="FFFF00"/>
                </a:highlight>
              </a:rPr>
              <a:t>Un membre de CLE peut porter les pouvoirs de deux absents de son collège (R. 212-31 CE)</a:t>
            </a:r>
          </a:p>
          <a:p>
            <a:pPr algn="just"/>
            <a:endParaRPr lang="fr-FR" dirty="0"/>
          </a:p>
          <a:p>
            <a:pPr marL="285750" indent="-285750" algn="just">
              <a:buFont typeface="Arial" panose="020B0604020202020204" pitchFamily="34" charset="0"/>
              <a:buChar char="•"/>
            </a:pPr>
            <a:r>
              <a:rPr lang="fr-FR" dirty="0"/>
              <a:t>L'avis du comité de bassin sur le projet de SAGE est réputé favorable s’il n'intervient pas dans un délai de quatre mois (R. 212-39 CE)</a:t>
            </a:r>
          </a:p>
          <a:p>
            <a:pPr algn="just"/>
            <a:endParaRPr lang="fr-FR" dirty="0"/>
          </a:p>
          <a:p>
            <a:pPr marL="285750" indent="-285750" algn="just">
              <a:buFont typeface="Arial" panose="020B0604020202020204" pitchFamily="34" charset="0"/>
              <a:buChar char="•"/>
            </a:pPr>
            <a:r>
              <a:rPr lang="fr-FR" dirty="0">
                <a:highlight>
                  <a:srgbClr val="FFFF00"/>
                </a:highlight>
              </a:rPr>
              <a:t>Tout membre de la CLE chargé de la représenter à l’extérieur (donc en dehors des réunions de la CLE) peut être remboursé de ses frais par la structure porteuse (R. 212-31 CE)</a:t>
            </a:r>
          </a:p>
        </p:txBody>
      </p:sp>
      <p:sp>
        <p:nvSpPr>
          <p:cNvPr id="5" name="ZoneTexte 4">
            <a:extLst>
              <a:ext uri="{FF2B5EF4-FFF2-40B4-BE49-F238E27FC236}">
                <a16:creationId xmlns:a16="http://schemas.microsoft.com/office/drawing/2014/main" id="{5C2F70D3-FFE0-F461-CB6B-ACEB888F12B8}"/>
              </a:ext>
            </a:extLst>
          </p:cNvPr>
          <p:cNvSpPr txBox="1"/>
          <p:nvPr/>
        </p:nvSpPr>
        <p:spPr>
          <a:xfrm>
            <a:off x="692523" y="858215"/>
            <a:ext cx="6141944" cy="1200329"/>
          </a:xfrm>
          <a:prstGeom prst="rect">
            <a:avLst/>
          </a:prstGeom>
          <a:noFill/>
        </p:spPr>
        <p:txBody>
          <a:bodyPr wrap="square">
            <a:spAutoFit/>
          </a:bodyPr>
          <a:lstStyle/>
          <a:p>
            <a:pPr algn="just"/>
            <a:r>
              <a:rPr lang="fr-FR" dirty="0">
                <a:solidFill>
                  <a:srgbClr val="0070C0"/>
                </a:solidFill>
              </a:rPr>
              <a:t> </a:t>
            </a:r>
          </a:p>
          <a:p>
            <a:pPr algn="just"/>
            <a:r>
              <a:rPr lang="fr-FR" dirty="0">
                <a:solidFill>
                  <a:srgbClr val="0070C0"/>
                </a:solidFill>
              </a:rPr>
              <a:t>Les règles de fonctionnement sont approuvées à la majorité des deux-tiers des membres de la CLE présents ou représentés.</a:t>
            </a:r>
          </a:p>
        </p:txBody>
      </p:sp>
    </p:spTree>
    <p:extLst>
      <p:ext uri="{BB962C8B-B14F-4D97-AF65-F5344CB8AC3E}">
        <p14:creationId xmlns:p14="http://schemas.microsoft.com/office/powerpoint/2010/main" val="367682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D833AE-6805-16B0-BD70-20578A3988E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65420E6-7A7C-84DF-416D-199E88013DFA}"/>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1D073538-F25A-C57A-CCC4-23D3F7C69F68}"/>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2EF42E81-9BC4-5DFE-A772-C1862F6F43DD}"/>
              </a:ext>
            </a:extLst>
          </p:cNvPr>
          <p:cNvSpPr txBox="1">
            <a:spLocks/>
          </p:cNvSpPr>
          <p:nvPr/>
        </p:nvSpPr>
        <p:spPr>
          <a:xfrm>
            <a:off x="8048064" y="422825"/>
            <a:ext cx="3319059"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latin typeface="Arial"/>
                <a:cs typeface="Arial"/>
              </a:rPr>
              <a:t>Révision des règles de fonctionnement</a:t>
            </a:r>
          </a:p>
        </p:txBody>
      </p:sp>
      <p:sp>
        <p:nvSpPr>
          <p:cNvPr id="3" name="ZoneTexte 2">
            <a:extLst>
              <a:ext uri="{FF2B5EF4-FFF2-40B4-BE49-F238E27FC236}">
                <a16:creationId xmlns:a16="http://schemas.microsoft.com/office/drawing/2014/main" id="{CB5D4FA6-C894-3C28-AF70-D74B3526CBBF}"/>
              </a:ext>
            </a:extLst>
          </p:cNvPr>
          <p:cNvSpPr txBox="1"/>
          <p:nvPr/>
        </p:nvSpPr>
        <p:spPr>
          <a:xfrm>
            <a:off x="498661" y="997565"/>
            <a:ext cx="11334751" cy="4862870"/>
          </a:xfrm>
          <a:prstGeom prst="rect">
            <a:avLst/>
          </a:prstGeom>
          <a:noFill/>
        </p:spPr>
        <p:txBody>
          <a:bodyPr wrap="square">
            <a:spAutoFit/>
          </a:bodyPr>
          <a:lstStyle/>
          <a:p>
            <a:endParaRPr lang="fr-FR" dirty="0"/>
          </a:p>
          <a:p>
            <a:r>
              <a:rPr lang="fr-FR" b="1" dirty="0"/>
              <a:t>Nouvelles obligations</a:t>
            </a:r>
          </a:p>
          <a:p>
            <a:pPr algn="just"/>
            <a:r>
              <a:rPr lang="fr-FR" dirty="0"/>
              <a:t> </a:t>
            </a:r>
          </a:p>
          <a:p>
            <a:pPr marL="285750" indent="-285750" algn="just">
              <a:buFont typeface="Arial" panose="020B0604020202020204" pitchFamily="34" charset="0"/>
              <a:buChar char="•"/>
            </a:pPr>
            <a:r>
              <a:rPr lang="fr-FR" sz="1600" dirty="0"/>
              <a:t>Au moins un représentant de structure porteuse de schéma de cohérence territoriale (SCoT) siège en CLE (R. 212-30 CE)</a:t>
            </a:r>
          </a:p>
          <a:p>
            <a:pPr marL="285750" indent="-285750" algn="just">
              <a:buFont typeface="Arial" panose="020B0604020202020204" pitchFamily="34" charset="0"/>
              <a:buChar char="•"/>
            </a:pPr>
            <a:r>
              <a:rPr lang="fr-FR" sz="1600" dirty="0"/>
              <a:t>L’état des lieux doit être mis à jour au moins tous les 12 ans (afin d'éviter l'utilisation successive des révisions partielles)</a:t>
            </a:r>
          </a:p>
          <a:p>
            <a:pPr algn="just"/>
            <a:r>
              <a:rPr lang="fr-FR" sz="1600" dirty="0"/>
              <a:t>(R. 212-44-1 et R. 212-44-2 CE)</a:t>
            </a:r>
          </a:p>
          <a:p>
            <a:pPr marL="285750" indent="-285750" algn="just">
              <a:buFont typeface="Arial" panose="020B0604020202020204" pitchFamily="34" charset="0"/>
              <a:buChar char="•"/>
            </a:pPr>
            <a:r>
              <a:rPr lang="fr-FR" sz="1600" dirty="0">
                <a:highlight>
                  <a:srgbClr val="FFFF00"/>
                </a:highlight>
              </a:rPr>
              <a:t>Des trajectoires de prélèvements sur la ressource en eau sont intégrées au plan d’aménagement et de gestion durable (PAGD) à l'occasion de la prochaine révision du SAGE (mesure 10 du Plan Eau)</a:t>
            </a:r>
          </a:p>
          <a:p>
            <a:pPr algn="just"/>
            <a:r>
              <a:rPr lang="fr-FR" sz="1600" dirty="0"/>
              <a:t>(R. 212-46 CE)</a:t>
            </a:r>
          </a:p>
          <a:p>
            <a:pPr marL="285750" indent="-285750" algn="just">
              <a:buFont typeface="Arial" panose="020B0604020202020204" pitchFamily="34" charset="0"/>
              <a:buChar char="•"/>
            </a:pPr>
            <a:r>
              <a:rPr lang="fr-FR" sz="1600" dirty="0"/>
              <a:t>Une notice expliquant comment intégrer les dispositions et règles des SAGE aux documents d’urbanisme est intégrée au PAGD à l'occasion de la prochaine révision du SAGE (R. 212-46 CE)</a:t>
            </a:r>
          </a:p>
          <a:p>
            <a:pPr marL="285750" indent="-285750" algn="just">
              <a:buFont typeface="Arial" panose="020B0604020202020204" pitchFamily="34" charset="0"/>
              <a:buChar char="•"/>
            </a:pPr>
            <a:r>
              <a:rPr lang="fr-FR" sz="1600" dirty="0"/>
              <a:t>La nouvelle notice traduisant les règles et dispositions du SAGE à destination de l’urbanisme est intégrée parmi les annexes des PLU(i) (R. 151-53 code de l’urbanisme)</a:t>
            </a:r>
          </a:p>
          <a:p>
            <a:pPr marL="285750" indent="-285750" algn="just">
              <a:buFont typeface="Arial" panose="020B0604020202020204" pitchFamily="34" charset="0"/>
              <a:buChar char="•"/>
            </a:pPr>
            <a:r>
              <a:rPr lang="fr-FR" sz="1600" dirty="0"/>
              <a:t>Les zones humides faisant l’objet d’une interdiction de destruction dans le règlement de SAGE et étant délimitées suffisamment précisément sont intégrées au règlement du plan local d’urbanisme intercommunal (PLUi) (R. 212-47 CE</a:t>
            </a:r>
          </a:p>
          <a:p>
            <a:pPr algn="just"/>
            <a:r>
              <a:rPr lang="fr-FR" sz="1600" dirty="0"/>
              <a:t>et R. 151-31 code de l’urbanisme)</a:t>
            </a:r>
          </a:p>
          <a:p>
            <a:pPr marL="285750" indent="-285750" algn="just">
              <a:buFont typeface="Arial" panose="020B0604020202020204" pitchFamily="34" charset="0"/>
              <a:buChar char="•"/>
            </a:pPr>
            <a:r>
              <a:rPr lang="fr-FR" sz="1600" dirty="0"/>
              <a:t>Les règles du SAGE sujettes à des amendes sont élargies (R. 212-49 CE)</a:t>
            </a:r>
          </a:p>
          <a:p>
            <a:pPr marL="285750" indent="-285750" algn="just">
              <a:buFont typeface="Arial" panose="020B0604020202020204" pitchFamily="34" charset="0"/>
              <a:buChar char="•"/>
            </a:pPr>
            <a:r>
              <a:rPr lang="fr-FR" sz="1600" dirty="0"/>
              <a:t>Les SAGE sont ajoutés au porter-à-connaissance réalisé par l’État auprès des rédacteurs des documents d’urbanisme (R. 132-1 code de l’urbanisme)</a:t>
            </a:r>
          </a:p>
        </p:txBody>
      </p:sp>
    </p:spTree>
    <p:extLst>
      <p:ext uri="{BB962C8B-B14F-4D97-AF65-F5344CB8AC3E}">
        <p14:creationId xmlns:p14="http://schemas.microsoft.com/office/powerpoint/2010/main" val="20355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A85A61-DC6F-B28E-A03D-B5B61A1CF9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34ABEE4-F310-FA24-E272-FD0A8B3CFACF}"/>
              </a:ext>
            </a:extLst>
          </p:cNvPr>
          <p:cNvSpPr/>
          <p:nvPr/>
        </p:nvSpPr>
        <p:spPr>
          <a:xfrm>
            <a:off x="0" y="6685934"/>
            <a:ext cx="12192000" cy="181989"/>
          </a:xfrm>
          <a:prstGeom prst="rect">
            <a:avLst/>
          </a:prstGeom>
          <a:solidFill>
            <a:srgbClr val="94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oogle Shape;56;p13">
            <a:extLst>
              <a:ext uri="{FF2B5EF4-FFF2-40B4-BE49-F238E27FC236}">
                <a16:creationId xmlns:a16="http://schemas.microsoft.com/office/drawing/2014/main" id="{9814BBC0-8DA2-2B86-13B9-CDA9AD3A3E94}"/>
              </a:ext>
            </a:extLst>
          </p:cNvPr>
          <p:cNvPicPr>
            <a:picLocks noChangeAspect="1"/>
          </p:cNvPicPr>
          <p:nvPr/>
        </p:nvPicPr>
        <p:blipFill>
          <a:blip r:embed="rId2">
            <a:alphaModFix/>
          </a:blip>
          <a:srcRect l="817" t="60890" r="738"/>
          <a:stretch>
            <a:fillRect/>
          </a:stretch>
        </p:blipFill>
        <p:spPr>
          <a:xfrm>
            <a:off x="0" y="3096"/>
            <a:ext cx="12192000" cy="839459"/>
          </a:xfrm>
          <a:prstGeom prst="rect">
            <a:avLst/>
          </a:prstGeom>
          <a:noFill/>
          <a:ln cap="flat">
            <a:noFill/>
          </a:ln>
        </p:spPr>
      </p:pic>
      <p:sp>
        <p:nvSpPr>
          <p:cNvPr id="4" name="Titre 1">
            <a:extLst>
              <a:ext uri="{FF2B5EF4-FFF2-40B4-BE49-F238E27FC236}">
                <a16:creationId xmlns:a16="http://schemas.microsoft.com/office/drawing/2014/main" id="{EE74A193-4F6B-6BBA-9010-5ECB6470E384}"/>
              </a:ext>
            </a:extLst>
          </p:cNvPr>
          <p:cNvSpPr txBox="1">
            <a:spLocks/>
          </p:cNvSpPr>
          <p:nvPr/>
        </p:nvSpPr>
        <p:spPr>
          <a:xfrm>
            <a:off x="8048064" y="422825"/>
            <a:ext cx="3319059" cy="462619"/>
          </a:xfrm>
          <a:prstGeom prst="rect">
            <a:avLst/>
          </a:prstGeom>
        </p:spPr>
        <p:txBody>
          <a:bodyPr vert="horz" lIns="91440" tIns="45720" rIns="91440" bIns="45720" rtlCol="0" anchor="ctr">
            <a:noAutofit/>
          </a:bodyPr>
          <a:lstStyle>
            <a:lvl1pPr algn="l" defTabSz="914395" rtl="0" eaLnBrk="1" latinLnBrk="0" hangingPunct="1">
              <a:spcBef>
                <a:spcPct val="0"/>
              </a:spcBef>
              <a:buNone/>
              <a:defRPr sz="2600" b="1" i="0" kern="1200" spc="-50" baseline="0">
                <a:solidFill>
                  <a:schemeClr val="accent1">
                    <a:lumMod val="75000"/>
                  </a:schemeClr>
                </a:solidFill>
                <a:latin typeface="Century Gothic" panose="020B0502020202020204" pitchFamily="34" charset="0"/>
                <a:ea typeface="+mj-ea"/>
                <a:cs typeface="+mj-cs"/>
              </a:defRPr>
            </a:lvl1pPr>
          </a:lstStyle>
          <a:p>
            <a:r>
              <a:rPr lang="fr-FR" sz="2000" dirty="0">
                <a:latin typeface="Arial"/>
                <a:cs typeface="Arial"/>
              </a:rPr>
              <a:t>Révision des règles de fonctionnement</a:t>
            </a:r>
          </a:p>
        </p:txBody>
      </p:sp>
      <p:sp>
        <p:nvSpPr>
          <p:cNvPr id="3" name="ZoneTexte 2">
            <a:extLst>
              <a:ext uri="{FF2B5EF4-FFF2-40B4-BE49-F238E27FC236}">
                <a16:creationId xmlns:a16="http://schemas.microsoft.com/office/drawing/2014/main" id="{4D159028-3939-B7BF-61F9-B6F751004ED6}"/>
              </a:ext>
            </a:extLst>
          </p:cNvPr>
          <p:cNvSpPr txBox="1"/>
          <p:nvPr/>
        </p:nvSpPr>
        <p:spPr>
          <a:xfrm>
            <a:off x="793375" y="1058628"/>
            <a:ext cx="10912289" cy="2308324"/>
          </a:xfrm>
          <a:prstGeom prst="rect">
            <a:avLst/>
          </a:prstGeom>
          <a:noFill/>
        </p:spPr>
        <p:txBody>
          <a:bodyPr wrap="square">
            <a:spAutoFit/>
          </a:bodyPr>
          <a:lstStyle/>
          <a:p>
            <a:endParaRPr lang="fr-FR" dirty="0"/>
          </a:p>
          <a:p>
            <a:r>
              <a:rPr lang="fr-FR" b="1" dirty="0"/>
              <a:t>Nouvelles possibilités</a:t>
            </a:r>
          </a:p>
          <a:p>
            <a:r>
              <a:rPr lang="fr-FR" dirty="0"/>
              <a:t> </a:t>
            </a:r>
          </a:p>
          <a:p>
            <a:pPr marL="285750" indent="-285750" algn="just">
              <a:buFont typeface="Arial" panose="020B0604020202020204" pitchFamily="34" charset="0"/>
              <a:buChar char="•"/>
            </a:pPr>
            <a:r>
              <a:rPr lang="fr-FR" dirty="0">
                <a:highlight>
                  <a:srgbClr val="FFFF00"/>
                </a:highlight>
              </a:rPr>
              <a:t>Il est possible de sanctionner les absences répétées d’un membre de la CLE (modalités à préciser dans les règles de fonctionnement) (R. 212-32 CE)</a:t>
            </a:r>
          </a:p>
          <a:p>
            <a:pPr marL="285750" indent="-285750" algn="just">
              <a:buFont typeface="Arial" panose="020B0604020202020204" pitchFamily="34" charset="0"/>
              <a:buChar char="•"/>
            </a:pPr>
            <a:r>
              <a:rPr lang="fr-FR" dirty="0"/>
              <a:t>Une procédure de révision partielle est créée, il s'agit d’une procédure intermédiaire entre la modification et la révision totale (R. 212-44-1 et R. 212-44-2 CE)</a:t>
            </a:r>
          </a:p>
          <a:p>
            <a:pPr marL="285750" indent="-285750" algn="just">
              <a:buFont typeface="Arial" panose="020B0604020202020204" pitchFamily="34" charset="0"/>
              <a:buChar char="•"/>
            </a:pPr>
            <a:r>
              <a:rPr lang="fr-FR" dirty="0"/>
              <a:t>La révision totale reprend les étapes de la procédure d'élaboration (R. 212-44-1 et R.212-44-2 CE)</a:t>
            </a:r>
          </a:p>
        </p:txBody>
      </p:sp>
    </p:spTree>
    <p:extLst>
      <p:ext uri="{BB962C8B-B14F-4D97-AF65-F5344CB8AC3E}">
        <p14:creationId xmlns:p14="http://schemas.microsoft.com/office/powerpoint/2010/main" val="14663833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9572</TotalTime>
  <Words>6448</Words>
  <Application>Microsoft Office PowerPoint</Application>
  <PresentationFormat>Grand écran</PresentationFormat>
  <Paragraphs>623</Paragraphs>
  <Slides>61</Slides>
  <Notes>5</Notes>
  <HiddenSlides>4</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61</vt:i4>
      </vt:variant>
    </vt:vector>
  </HeadingPairs>
  <TitlesOfParts>
    <vt:vector size="74" baseType="lpstr">
      <vt:lpstr>ＭＳ Ｐゴシック</vt:lpstr>
      <vt:lpstr>Aptos</vt:lpstr>
      <vt:lpstr>Aptos Display</vt:lpstr>
      <vt:lpstr>Arial</vt:lpstr>
      <vt:lpstr>Brandon Text Bold</vt:lpstr>
      <vt:lpstr>Brandon Text Light</vt:lpstr>
      <vt:lpstr>Brandon Text Regular</vt:lpstr>
      <vt:lpstr>Calibri</vt:lpstr>
      <vt:lpstr>ESRI Cartography</vt:lpstr>
      <vt:lpstr>Times New Roman</vt:lpstr>
      <vt:lpstr>Wingdings</vt:lpstr>
      <vt:lpstr>Thème Office</vt:lpstr>
      <vt:lpstr>Adobe Acrobat Document</vt:lpstr>
      <vt:lpstr>SAGE CÔTIERS OUEST COTENTIN CLE du SAGE COC du 29/01/2026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Définition des Unités de Gestion (UG)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SAGE COC Sienne amont</vt:lpstr>
      <vt:lpstr>Présentation PowerPoint</vt:lpstr>
      <vt:lpstr>Présentation PowerPoint</vt:lpstr>
      <vt:lpstr>Présentation PowerPoint</vt:lpstr>
      <vt:lpstr>Présentation PowerPoint</vt:lpstr>
      <vt:lpstr>Présentation simplifiée de la méthode ESTIMHAB</vt:lpstr>
      <vt:lpstr>Principes de la méthode hydraulique</vt:lpstr>
      <vt:lpstr>Présentation PowerPoint</vt:lpstr>
      <vt:lpstr>Objectif du volet « milieux » de l’étude</vt:lpstr>
      <vt:lpstr>Présentation PowerPoint</vt:lpstr>
      <vt:lpstr>Présentation PowerPoint</vt:lpstr>
      <vt:lpstr>Présentation PowerPoint</vt:lpstr>
      <vt:lpstr>Présentation PowerPoint</vt:lpstr>
      <vt:lpstr>SAGE Côtiers Ouest Cotentin Commission Locale de l’Eau</vt:lpstr>
      <vt:lpstr>Présentation PowerPoint</vt:lpstr>
      <vt:lpstr>Quelques rappels sur les bactéries recherchées</vt:lpstr>
      <vt:lpstr>Axe 1- Le suivi des rejets côtiers</vt:lpstr>
      <vt:lpstr>Axe 1- Le suivi des rejets côtiers</vt:lpstr>
      <vt:lpstr>Axe 1- Le suivi des rejets côtiers</vt:lpstr>
      <vt:lpstr>Axe 1- Le suivi des rejets côtiers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Axe 2- Les investigations complémentaires</vt:lpstr>
      <vt:lpstr>Conclusions</vt:lpstr>
      <vt:lpstr>Conclusions</vt:lpstr>
      <vt:lpstr>Merci pour votre attention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Jérôme LE CAM</dc:creator>
  <cp:lastModifiedBy>Jérôme LE CAM</cp:lastModifiedBy>
  <cp:revision>50</cp:revision>
  <dcterms:created xsi:type="dcterms:W3CDTF">2025-09-16T12:12:13Z</dcterms:created>
  <dcterms:modified xsi:type="dcterms:W3CDTF">2026-05-12T10:10:22Z</dcterms:modified>
</cp:coreProperties>
</file>