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9"/>
  </p:notesMasterIdLst>
  <p:handoutMasterIdLst>
    <p:handoutMasterId r:id="rId20"/>
  </p:handoutMasterIdLst>
  <p:sldIdLst>
    <p:sldId id="263" r:id="rId6"/>
    <p:sldId id="358" r:id="rId7"/>
    <p:sldId id="343" r:id="rId8"/>
    <p:sldId id="324" r:id="rId9"/>
    <p:sldId id="351" r:id="rId10"/>
    <p:sldId id="352" r:id="rId11"/>
    <p:sldId id="353" r:id="rId12"/>
    <p:sldId id="355" r:id="rId13"/>
    <p:sldId id="359" r:id="rId14"/>
    <p:sldId id="360" r:id="rId15"/>
    <p:sldId id="354" r:id="rId16"/>
    <p:sldId id="264" r:id="rId17"/>
    <p:sldId id="27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ias THOMAS" initials="MT" lastIdx="2" clrIdx="0">
    <p:extLst>
      <p:ext uri="{19B8F6BF-5375-455C-9EA6-DF929625EA0E}">
        <p15:presenceInfo xmlns:p15="http://schemas.microsoft.com/office/powerpoint/2012/main" userId="S::matthias.thomas@anteagroup.fr::048d3821-80b8-427e-b453-ca7e6a1e5f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8E"/>
    <a:srgbClr val="006892"/>
    <a:srgbClr val="3386A8"/>
    <a:srgbClr val="007EA4"/>
    <a:srgbClr val="499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05959-656E-5FA3-7CFF-76754DF7BA1E}" v="107" dt="2025-04-25T16:42:54.8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79" d="100"/>
          <a:sy n="79" d="100"/>
        </p:scale>
        <p:origin x="850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BDF19F6-C11D-4FAD-BB0C-2586922B4D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C3A08-6320-49F2-8913-7EB239BF0A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2ECF7-E8B9-430B-B00F-FA90DBB80D44}" type="datetimeFigureOut">
              <a:rPr lang="fr-FR" smtClean="0"/>
              <a:t>29/04/2025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5E00C0-96BE-44C8-8B54-D8611C087C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34BBAB-761C-4AB1-8543-9747DE98B4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D112-7A99-4F7E-AB3D-A8795ED455A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521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DBD0A-4EA9-4CC6-B216-70BD48E42E9E}" type="datetimeFigureOut">
              <a:rPr lang="fr-FR" smtClean="0"/>
              <a:t>29/04/2025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83955-CBCB-441D-B808-DD4B44EAB2F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285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Analyse se base sur 4 volets</a:t>
            </a:r>
          </a:p>
          <a:p>
            <a:r>
              <a:rPr lang="fr-FR" dirty="0"/>
              <a:t>Pour chacun d’eau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diag</a:t>
            </a:r>
            <a:r>
              <a:rPr lang="fr-FR" dirty="0">
                <a:sym typeface="Wingdings" panose="05000000000000000000" pitchFamily="2" charset="2"/>
              </a:rPr>
              <a:t>, collecte données dispo, qualif incertitudes</a:t>
            </a:r>
          </a:p>
          <a:p>
            <a:r>
              <a:rPr lang="fr-FR" dirty="0">
                <a:sym typeface="Wingdings" panose="05000000000000000000" pitchFamily="2" charset="2"/>
              </a:rPr>
              <a:t>Caractérise/qualifie les enjeux globaux + analyse quantitative des variables considérées (</a:t>
            </a:r>
            <a:r>
              <a:rPr lang="fr-FR" dirty="0" err="1">
                <a:sym typeface="Wingdings" panose="05000000000000000000" pitchFamily="2" charset="2"/>
              </a:rPr>
              <a:t>debit</a:t>
            </a:r>
            <a:r>
              <a:rPr lang="fr-FR" dirty="0">
                <a:sym typeface="Wingdings" panose="05000000000000000000" pitchFamily="2" charset="2"/>
              </a:rPr>
              <a:t>, volume)</a:t>
            </a:r>
          </a:p>
          <a:p>
            <a:r>
              <a:rPr lang="fr-FR" dirty="0">
                <a:sym typeface="Wingdings" panose="05000000000000000000" pitchFamily="2" charset="2"/>
              </a:rPr>
              <a:t>Interdépendance entre ces quatre volets</a:t>
            </a:r>
          </a:p>
          <a:p>
            <a:r>
              <a:rPr lang="fr-FR" dirty="0">
                <a:sym typeface="Wingdings" panose="05000000000000000000" pitchFamily="2" charset="2"/>
              </a:rPr>
              <a:t>Hydrologie : débit de bon fonctionnement = notion de gestion quantitative où les volumes/</a:t>
            </a:r>
            <a:r>
              <a:rPr lang="fr-FR" dirty="0" err="1">
                <a:sym typeface="Wingdings" panose="05000000000000000000" pitchFamily="2" charset="2"/>
              </a:rPr>
              <a:t>debits</a:t>
            </a:r>
            <a:r>
              <a:rPr lang="fr-FR" dirty="0">
                <a:sym typeface="Wingdings" panose="05000000000000000000" pitchFamily="2" charset="2"/>
              </a:rPr>
              <a:t> autorisés permettent de garantir 8 années sur 10 ce bon fonctionnement</a:t>
            </a:r>
          </a:p>
          <a:p>
            <a:r>
              <a:rPr lang="fr-FR" dirty="0">
                <a:sym typeface="Wingdings" panose="05000000000000000000" pitchFamily="2" charset="2"/>
              </a:rPr>
              <a:t>Milieux : ajoute le débit biologique qui lui, via </a:t>
            </a:r>
            <a:r>
              <a:rPr lang="fr-FR" dirty="0" err="1">
                <a:sym typeface="Wingdings" panose="05000000000000000000" pitchFamily="2" charset="2"/>
              </a:rPr>
              <a:t>diag</a:t>
            </a:r>
            <a:r>
              <a:rPr lang="fr-FR" dirty="0">
                <a:sym typeface="Wingdings" panose="05000000000000000000" pitchFamily="2" charset="2"/>
              </a:rPr>
              <a:t>, se rapproche de la qualité hydraulique des milieux/habitats, selon observations faites sur stations</a:t>
            </a:r>
          </a:p>
          <a:p>
            <a:r>
              <a:rPr lang="fr-FR" dirty="0">
                <a:sym typeface="Wingdings" panose="05000000000000000000" pitchFamily="2" charset="2"/>
              </a:rPr>
              <a:t>De ces </a:t>
            </a:r>
            <a:r>
              <a:rPr lang="fr-FR" dirty="0" err="1">
                <a:sym typeface="Wingdings" panose="05000000000000000000" pitchFamily="2" charset="2"/>
              </a:rPr>
              <a:t>debits</a:t>
            </a:r>
            <a:r>
              <a:rPr lang="fr-FR" dirty="0">
                <a:sym typeface="Wingdings" panose="05000000000000000000" pitchFamily="2" charset="2"/>
              </a:rPr>
              <a:t> de bon fonctionnement, nous </a:t>
            </a:r>
            <a:r>
              <a:rPr lang="fr-FR" dirty="0" err="1">
                <a:sym typeface="Wingdings" panose="05000000000000000000" pitchFamily="2" charset="2"/>
              </a:rPr>
              <a:t>definissons</a:t>
            </a:r>
            <a:r>
              <a:rPr lang="fr-FR" dirty="0">
                <a:sym typeface="Wingdings" panose="05000000000000000000" pitchFamily="2" charset="2"/>
              </a:rPr>
              <a:t> des débits objectif (qui peuvent être des </a:t>
            </a:r>
            <a:r>
              <a:rPr lang="fr-FR" dirty="0" err="1">
                <a:sym typeface="Wingdings" panose="05000000000000000000" pitchFamily="2" charset="2"/>
              </a:rPr>
              <a:t>debits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opbjectifs</a:t>
            </a:r>
            <a:r>
              <a:rPr lang="fr-FR" dirty="0">
                <a:sym typeface="Wingdings" panose="05000000000000000000" pitchFamily="2" charset="2"/>
              </a:rPr>
              <a:t> d’étiage, mais pas que) et là, on ajoute l’évolution des usages, et les projections climatiques selon plusieurs scenario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83955-CBCB-441D-B808-DD4B44EAB2FA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137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L’approche</a:t>
            </a:r>
            <a:r>
              <a:rPr lang="en-US"/>
              <a:t> participative doit combiner les différentes dimensions de la concertation autour de : 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en-US" err="1"/>
              <a:t>l’accès</a:t>
            </a:r>
            <a:r>
              <a:rPr lang="en-US"/>
              <a:t> de </a:t>
            </a:r>
            <a:r>
              <a:rPr lang="en-US" err="1"/>
              <a:t>toutes</a:t>
            </a:r>
            <a:r>
              <a:rPr lang="en-US"/>
              <a:t> et tous à des informations compréhensibles et appropriables ;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en-US"/>
              <a:t>la </a:t>
            </a:r>
            <a:r>
              <a:rPr lang="en-US" err="1"/>
              <a:t>pluralité</a:t>
            </a:r>
            <a:r>
              <a:rPr lang="en-US"/>
              <a:t> et l’expression des membres du comité de concertation ;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en-US" dirty="0"/>
              <a:t>la co-construction des </a:t>
            </a:r>
            <a:r>
              <a:rPr lang="en-US" dirty="0" err="1"/>
              <a:t>scénarios</a:t>
            </a:r>
            <a:r>
              <a:rPr lang="en-US" dirty="0"/>
              <a:t>, </a:t>
            </a:r>
            <a:r>
              <a:rPr lang="en-US" dirty="0" err="1"/>
              <a:t>selon</a:t>
            </a:r>
            <a:r>
              <a:rPr lang="en-US" dirty="0"/>
              <a:t> des principes et des </a:t>
            </a:r>
            <a:r>
              <a:rPr lang="en-US" dirty="0" err="1"/>
              <a:t>rôles</a:t>
            </a:r>
            <a:r>
              <a:rPr lang="en-US" dirty="0"/>
              <a:t> </a:t>
            </a:r>
            <a:r>
              <a:rPr lang="en-US" dirty="0" err="1"/>
              <a:t>explicites</a:t>
            </a:r>
            <a:r>
              <a:rPr lang="en-US" dirty="0"/>
              <a:t>.</a:t>
            </a:r>
            <a:endParaRPr lang="fr-FR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83955-CBCB-441D-B808-DD4B44EAB2FA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4772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C74E7-AA1A-DACE-C0E2-C5D107241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26AC08-AD0A-82CD-4D42-9C01631FFA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3D01EA-3183-8450-B0D3-8990C26E8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21E78B-575B-846C-DE8F-DB63B62428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83955-CBCB-441D-B808-DD4B44EAB2FA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7489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2F976-EADC-328C-E428-CC1F6DB7E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82BC669-B9BF-0469-3D17-46AF9B91D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585E17-2E3A-E062-F5CB-4BD782CF0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5B678E-114D-34F3-CE6C-67DF07562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83955-CBCB-441D-B808-DD4B44EAB2FA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988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xtérieur, personne, homme, crépuscule&#10;&#10;Description générée automatiquement">
            <a:extLst>
              <a:ext uri="{FF2B5EF4-FFF2-40B4-BE49-F238E27FC236}">
                <a16:creationId xmlns:a16="http://schemas.microsoft.com/office/drawing/2014/main" id="{C3DA4242-1CC1-4327-973A-4FBFC15E3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"/>
          <a:stretch/>
        </p:blipFill>
        <p:spPr>
          <a:xfrm>
            <a:off x="0" y="0"/>
            <a:ext cx="9756986" cy="6858000"/>
          </a:xfrm>
          <a:prstGeom prst="rect">
            <a:avLst/>
          </a:prstGeom>
        </p:spPr>
      </p:pic>
      <p:sp>
        <p:nvSpPr>
          <p:cNvPr id="9" name="Rechthoek 1">
            <a:extLst>
              <a:ext uri="{FF2B5EF4-FFF2-40B4-BE49-F238E27FC236}">
                <a16:creationId xmlns:a16="http://schemas.microsoft.com/office/drawing/2014/main" id="{E9A06405-63EF-4C6C-98B0-65809F2F7874}"/>
              </a:ext>
            </a:extLst>
          </p:cNvPr>
          <p:cNvSpPr/>
          <p:nvPr userDrawn="1"/>
        </p:nvSpPr>
        <p:spPr>
          <a:xfrm>
            <a:off x="2007553" y="2743200"/>
            <a:ext cx="7749433" cy="1629652"/>
          </a:xfrm>
          <a:prstGeom prst="rect">
            <a:avLst/>
          </a:prstGeom>
          <a:solidFill>
            <a:srgbClr val="00638E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3" name="Afbeelding 8">
            <a:extLst>
              <a:ext uri="{FF2B5EF4-FFF2-40B4-BE49-F238E27FC236}">
                <a16:creationId xmlns:a16="http://schemas.microsoft.com/office/drawing/2014/main" id="{7F52FB71-46B3-4D1F-9A96-D446F2269E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814" y="2743200"/>
            <a:ext cx="302421" cy="60484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170727C-DBC9-4A98-89CC-4D5546BE6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7554" y="2755615"/>
            <a:ext cx="7391598" cy="1000126"/>
          </a:xfrm>
        </p:spPr>
        <p:txBody>
          <a:bodyPr anchor="ctr">
            <a:normAutofit/>
          </a:bodyPr>
          <a:lstStyle>
            <a:lvl1pPr algn="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 noProof="0" dirty="0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93BDFB4A-07A4-46DA-8CA1-24DBADB4E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7554" y="3862104"/>
            <a:ext cx="7391598" cy="503237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noProof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FE3C35-49F9-4AFC-A48B-8B07B2A1B3B0}"/>
              </a:ext>
            </a:extLst>
          </p:cNvPr>
          <p:cNvSpPr txBox="1"/>
          <p:nvPr userDrawn="1"/>
        </p:nvSpPr>
        <p:spPr>
          <a:xfrm>
            <a:off x="9925049" y="6229350"/>
            <a:ext cx="1800225" cy="4030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fr-FR" sz="1600" dirty="0">
                <a:solidFill>
                  <a:srgbClr val="00638E"/>
                </a:solidFill>
                <a:latin typeface="Museo Slab 500" panose="02000000000000000000" pitchFamily="50" charset="0"/>
              </a:rPr>
              <a:t>anteagroup.fr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41677F-E757-47F4-98ED-F38688DFCA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86" y="2743200"/>
            <a:ext cx="1801814" cy="16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48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1661-736A-4540-B538-72387EF7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8B0DED-07A3-4BFC-AFA8-1B289913D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44073"/>
            <a:ext cx="6169024" cy="4216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B5C7E-283C-4551-8EC4-EC83A20A9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E6AB1B3-BF7E-4D9F-890A-C827D201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5BE1C47C-0D03-4E97-BC66-74D65BDC8C95}" type="datetimeFigureOut">
              <a:rPr lang="nl-NL" smtClean="0"/>
              <a:pPr/>
              <a:t>29-4-2025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1761E0A-7658-4127-8F37-B4EA60D3A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4BA41A-80CB-4C54-B2DA-2C3E948C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036" y="6356350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28E2550-E961-4D56-B5AC-BD912592F638}" type="slidenum">
              <a:rPr lang="nl-NL" smtClean="0"/>
              <a:pPr/>
              <a:t>‹N°›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66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B27C-8956-4F82-B3D7-C8D73618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6236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34FDD-1BD6-4143-AA60-006506440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C338D7-942A-435B-BD87-4E02AA88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5BE1C47C-0D03-4E97-BC66-74D65BDC8C95}" type="datetimeFigureOut">
              <a:rPr lang="nl-NL" smtClean="0"/>
              <a:pPr/>
              <a:t>29-4-2025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30AA42-E0FE-4755-84B5-77C7AE1E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242B56-83AA-49FD-AEC8-401D2A30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036" y="6356350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28E2550-E961-4D56-B5AC-BD912592F638}" type="slidenum">
              <a:rPr lang="nl-NL" smtClean="0"/>
              <a:pPr/>
              <a:t>‹N°›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84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s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1">
            <a:extLst>
              <a:ext uri="{FF2B5EF4-FFF2-40B4-BE49-F238E27FC236}">
                <a16:creationId xmlns:a16="http://schemas.microsoft.com/office/drawing/2014/main" id="{E9A06405-63EF-4C6C-98B0-65809F2F7874}"/>
              </a:ext>
            </a:extLst>
          </p:cNvPr>
          <p:cNvSpPr/>
          <p:nvPr userDrawn="1"/>
        </p:nvSpPr>
        <p:spPr>
          <a:xfrm>
            <a:off x="-140946" y="0"/>
            <a:ext cx="9898893" cy="6858000"/>
          </a:xfrm>
          <a:prstGeom prst="rect">
            <a:avLst/>
          </a:prstGeom>
          <a:solidFill>
            <a:srgbClr val="007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3" name="Afbeelding 8">
            <a:extLst>
              <a:ext uri="{FF2B5EF4-FFF2-40B4-BE49-F238E27FC236}">
                <a16:creationId xmlns:a16="http://schemas.microsoft.com/office/drawing/2014/main" id="{7F52FB71-46B3-4D1F-9A96-D446F2269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4497" y="2743668"/>
            <a:ext cx="302421" cy="60484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5B85EB0-7C42-46E7-A900-9FAAB6B6B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2755615"/>
            <a:ext cx="9144000" cy="1000126"/>
          </a:xfrm>
        </p:spPr>
        <p:txBody>
          <a:bodyPr anchor="ctr">
            <a:normAutofit/>
          </a:bodyPr>
          <a:lstStyle>
            <a:lvl1pPr algn="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 noProof="0" dirty="0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0FEF660C-9DE0-41B6-975B-9C22B7A4D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" y="3862104"/>
            <a:ext cx="9144000" cy="503237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noProof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4A8BE9-7BEB-491B-9811-89E24545D887}"/>
              </a:ext>
            </a:extLst>
          </p:cNvPr>
          <p:cNvSpPr txBox="1"/>
          <p:nvPr userDrawn="1"/>
        </p:nvSpPr>
        <p:spPr>
          <a:xfrm>
            <a:off x="9925049" y="6229350"/>
            <a:ext cx="1800225" cy="4030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fr-FR" sz="1600" dirty="0">
                <a:solidFill>
                  <a:srgbClr val="00638E"/>
                </a:solidFill>
                <a:latin typeface="Museo Slab 500" panose="02000000000000000000" pitchFamily="50" charset="0"/>
              </a:rPr>
              <a:t>anteagroup.fr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4CC74F-73CA-40A9-ACB4-E82AFC766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86" y="2743200"/>
            <a:ext cx="1801814" cy="16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E9A75-71EF-41AF-BE36-448C7F49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026236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339FC-8CC5-4680-8F42-08FFEC7BA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4DFF3-D38A-4076-B83F-63DEC96AD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5BE1C47C-0D03-4E97-BC66-74D65BDC8C95}" type="datetimeFigureOut">
              <a:rPr lang="nl-NL" smtClean="0"/>
              <a:pPr/>
              <a:t>29-4-2025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5AB47-C2B4-4D23-9ECC-6D2505221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40273-989D-4578-B405-CA5171988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036" y="6356350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28E2550-E961-4D56-B5AC-BD912592F638}" type="slidenum">
              <a:rPr lang="nl-NL" smtClean="0"/>
              <a:pPr/>
              <a:t>‹N°›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089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AD9E-18B3-4000-B2F0-5EE30F80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0EF10-2B1A-49A7-85CB-7C46B7617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689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6D7F9B-E87E-46D5-AA86-672AEA7B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5BE1C47C-0D03-4E97-BC66-74D65BDC8C95}" type="datetimeFigureOut">
              <a:rPr lang="nl-NL" smtClean="0"/>
              <a:pPr/>
              <a:t>29-4-2025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ABD8D1-96FF-418A-9907-868B8DD2F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5F38C6-BBEB-4527-89A0-7DB7CDBF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036" y="6356350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28E2550-E961-4D56-B5AC-BD912592F638}" type="slidenum">
              <a:rPr lang="nl-NL" smtClean="0"/>
              <a:pPr/>
              <a:t>‹N°›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992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DC3E-35D0-4733-8AB2-F495DF1E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18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8E51D-FC34-4D1C-BDEB-4B8DCB3D4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D1FDE-DFF7-4A69-8FD5-BE279F527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E7458A9-D110-4473-955E-7A8FD83A6C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5BE1C47C-0D03-4E97-BC66-74D65BDC8C95}" type="datetimeFigureOut">
              <a:rPr lang="nl-NL" smtClean="0"/>
              <a:pPr/>
              <a:t>29-4-2025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021DD-F991-46F3-9DD6-5089B11BD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4D1DEDC-0F8B-4CA3-9166-75E4C0E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036" y="6356350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28E2550-E961-4D56-B5AC-BD912592F638}" type="slidenum">
              <a:rPr lang="nl-NL" smtClean="0"/>
              <a:pPr/>
              <a:t>‹N°›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363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5DBDC-4959-4A5C-800C-A9B2B0D14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024648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2C550-7BEE-4400-B260-BE4A242D0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66C12-8828-4773-9B98-FDD805F12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E1270-21CC-486A-B649-17A280FAE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9B3F1-7E95-470B-9809-5D98EFC1F5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B19A3D2-39F5-44E4-B7FE-E5FBB6C8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5BE1C47C-0D03-4E97-BC66-74D65BDC8C95}" type="datetimeFigureOut">
              <a:rPr lang="nl-NL" smtClean="0"/>
              <a:pPr/>
              <a:t>29-4-2025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DCE184A-EBF5-40C9-ADDD-50AA1506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98CD269-E07D-4CB4-8FD8-7899CF71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036" y="6356350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28E2550-E961-4D56-B5AC-BD912592F638}" type="slidenum">
              <a:rPr lang="nl-NL" smtClean="0"/>
              <a:pPr/>
              <a:t>‹N°›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45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B527D-8300-4295-AA16-078AB930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6236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nl-NL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81FA285-C188-463F-ABFD-8C6BA9DC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5BE1C47C-0D03-4E97-BC66-74D65BDC8C95}" type="datetimeFigureOut">
              <a:rPr lang="nl-NL" smtClean="0"/>
              <a:pPr/>
              <a:t>29-4-2025</a:t>
            </a:fld>
            <a:endParaRPr lang="nl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4DC232-57E4-4B96-A278-B1B32F0CD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2F94EE7-9F9B-42C0-8DC0-6DDF71230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036" y="6356350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28E2550-E961-4D56-B5AC-BD912592F638}" type="slidenum">
              <a:rPr lang="nl-NL" smtClean="0"/>
              <a:pPr/>
              <a:t>‹N°›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8693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655140-8E81-4AB0-A93F-4D777AD7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5BE1C47C-0D03-4E97-BC66-74D65BDC8C95}" type="datetimeFigureOut">
              <a:rPr lang="nl-NL" smtClean="0"/>
              <a:pPr/>
              <a:t>29-4-2025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C569D7-7B46-431B-99B9-B45A18847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22AD8A-62C3-488D-BD4F-5BF8D0D3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036" y="6356350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28E2550-E961-4D56-B5AC-BD912592F638}" type="slidenum">
              <a:rPr lang="nl-NL" smtClean="0"/>
              <a:pPr/>
              <a:t>‹N°›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325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C5F97-118F-4CD3-B597-D9F417CE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020F3-AA8E-4DA6-87F3-CE411767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76350"/>
            <a:ext cx="6172200" cy="4584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45D69C-B6BC-4B1C-891E-4FDC0E70E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6917081-A1C3-4583-B4B3-F6C0B780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5BE1C47C-0D03-4E97-BC66-74D65BDC8C95}" type="datetimeFigureOut">
              <a:rPr lang="nl-NL" smtClean="0"/>
              <a:pPr/>
              <a:t>29-4-2025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DAAB9C-71C7-4975-ACEC-4B1D2EBB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00951BB-FDCC-4AE2-A0B0-218402F5E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036" y="6356350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28E2550-E961-4D56-B5AC-BD912592F638}" type="slidenum">
              <a:rPr lang="nl-NL" smtClean="0"/>
              <a:pPr/>
              <a:t>‹N°›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522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us.anteagroup.com/en-us?utm_source=agmaterials&amp;utm_medium=presentation&amp;utm_campaign=agmarketing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>
            <a:extLst>
              <a:ext uri="{FF2B5EF4-FFF2-40B4-BE49-F238E27FC236}">
                <a16:creationId xmlns:a16="http://schemas.microsoft.com/office/drawing/2014/main" id="{9E3E41BF-8A35-443F-B87E-8AD40BC4B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724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noProof="0" dirty="0"/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0D5B1FF3-1DA7-4A4E-BE80-C87AEE77F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FR" noProof="0" dirty="0"/>
          </a:p>
        </p:txBody>
      </p:sp>
      <p:pic>
        <p:nvPicPr>
          <p:cNvPr id="2" name="Picture 8">
            <a:hlinkClick r:id="rId13"/>
            <a:extLst>
              <a:ext uri="{FF2B5EF4-FFF2-40B4-BE49-F238E27FC236}">
                <a16:creationId xmlns:a16="http://schemas.microsoft.com/office/drawing/2014/main" id="{E710F100-252B-4D07-85C2-F815AF98F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5"/>
          <a:stretch/>
        </p:blipFill>
        <p:spPr>
          <a:xfrm>
            <a:off x="9984505" y="6438900"/>
            <a:ext cx="1576624" cy="176390"/>
          </a:xfrm>
          <a:prstGeom prst="rect">
            <a:avLst/>
          </a:prstGeom>
        </p:spPr>
      </p:pic>
      <p:pic>
        <p:nvPicPr>
          <p:cNvPr id="3" name="Picture 6">
            <a:hlinkClick r:id="rId13"/>
            <a:extLst>
              <a:ext uri="{FF2B5EF4-FFF2-40B4-BE49-F238E27FC236}">
                <a16:creationId xmlns:a16="http://schemas.microsoft.com/office/drawing/2014/main" id="{F999CF13-6074-4897-BBDB-06C08CA804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35" y="350226"/>
            <a:ext cx="1588315" cy="856789"/>
          </a:xfrm>
          <a:prstGeom prst="rect">
            <a:avLst/>
          </a:prstGeom>
        </p:spPr>
      </p:pic>
      <p:pic>
        <p:nvPicPr>
          <p:cNvPr id="5" name="Picture 8">
            <a:hlinkClick r:id="rId13"/>
            <a:extLst>
              <a:ext uri="{FF2B5EF4-FFF2-40B4-BE49-F238E27FC236}">
                <a16:creationId xmlns:a16="http://schemas.microsoft.com/office/drawing/2014/main" id="{1C87A8C5-0D6D-48A3-A5CE-CA952AFC0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261"/>
          <a:stretch/>
        </p:blipFill>
        <p:spPr>
          <a:xfrm>
            <a:off x="9984505" y="6284302"/>
            <a:ext cx="1576624" cy="17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0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689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89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89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89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89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89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1.png"/><Relationship Id="rId18" Type="http://schemas.openxmlformats.org/officeDocument/2006/relationships/image" Target="../media/image6.png"/><Relationship Id="rId3" Type="http://schemas.openxmlformats.org/officeDocument/2006/relationships/image" Target="../media/image32.png"/><Relationship Id="rId21" Type="http://schemas.openxmlformats.org/officeDocument/2006/relationships/image" Target="../media/image4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7.png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24" Type="http://schemas.openxmlformats.org/officeDocument/2006/relationships/image" Target="../media/image51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23" Type="http://schemas.openxmlformats.org/officeDocument/2006/relationships/image" Target="../media/image50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D5093-6EB5-44F3-B232-3C6647F2A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7554" y="2851355"/>
            <a:ext cx="7696928" cy="914218"/>
          </a:xfrm>
        </p:spPr>
        <p:txBody>
          <a:bodyPr>
            <a:normAutofit/>
          </a:bodyPr>
          <a:lstStyle/>
          <a:p>
            <a:r>
              <a:rPr lang="fr-FR" sz="2200" dirty="0"/>
              <a:t>Etudes Volumes prélevables</a:t>
            </a:r>
            <a:br>
              <a:rPr lang="fr-FR" sz="2200" dirty="0"/>
            </a:br>
            <a:r>
              <a:rPr lang="fr-FR" sz="2200" dirty="0"/>
              <a:t>Marché N°24-RSO-07</a:t>
            </a:r>
            <a:endParaRPr lang="fr-FR" sz="1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FB6F72-D8BE-4FC2-973E-4F8C68539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3696" y="3765573"/>
            <a:ext cx="7391598" cy="503237"/>
          </a:xfrm>
        </p:spPr>
        <p:txBody>
          <a:bodyPr/>
          <a:lstStyle/>
          <a:p>
            <a:r>
              <a:rPr lang="fr-FR" dirty="0"/>
              <a:t>Comité Concertation Locale – 30 avril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FB6777-8992-F61B-BBEF-4923D02DD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29" y="164428"/>
            <a:ext cx="937735" cy="1246934"/>
          </a:xfrm>
          <a:prstGeom prst="rect">
            <a:avLst/>
          </a:prstGeom>
        </p:spPr>
      </p:pic>
      <p:pic>
        <p:nvPicPr>
          <p:cNvPr id="5" name="Image 4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57B685B1-BCE6-9AF3-421C-9DB4B8742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9" y="5890342"/>
            <a:ext cx="1553709" cy="8032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918E56-6DC8-CE44-3CC3-B7A3F35EE4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906"/>
          <a:stretch/>
        </p:blipFill>
        <p:spPr>
          <a:xfrm>
            <a:off x="2007554" y="5894879"/>
            <a:ext cx="1307333" cy="8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4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AC594-A373-9DC1-A7D0-90AD12959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16406-4617-DB2D-F956-1A5429683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30" y="346982"/>
            <a:ext cx="9026236" cy="1325563"/>
          </a:xfrm>
        </p:spPr>
        <p:txBody>
          <a:bodyPr/>
          <a:lstStyle/>
          <a:p>
            <a:r>
              <a:rPr lang="fr-FR" dirty="0"/>
              <a:t>Le cadre de la concertation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D827B6-AEBA-0660-ADB4-18C768215D5D}"/>
              </a:ext>
            </a:extLst>
          </p:cNvPr>
          <p:cNvSpPr/>
          <p:nvPr/>
        </p:nvSpPr>
        <p:spPr>
          <a:xfrm>
            <a:off x="6618970" y="251642"/>
            <a:ext cx="582941" cy="60831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Graphique, Polic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5A4F3450-5A66-4ABF-FBD5-5664A624D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44" y="1520368"/>
            <a:ext cx="1784351" cy="678997"/>
          </a:xfrm>
          <a:prstGeom prst="rect">
            <a:avLst/>
          </a:prstGeom>
        </p:spPr>
      </p:pic>
      <p:pic>
        <p:nvPicPr>
          <p:cNvPr id="9" name="Image 8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6F4F8D3-4529-7598-5B3D-6086E3E496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18" t="23856" r="27027" b="11561"/>
          <a:stretch/>
        </p:blipFill>
        <p:spPr>
          <a:xfrm>
            <a:off x="57376" y="509543"/>
            <a:ext cx="1108461" cy="1008866"/>
          </a:xfrm>
          <a:prstGeom prst="rect">
            <a:avLst/>
          </a:prstGeom>
        </p:spPr>
      </p:pic>
      <p:pic>
        <p:nvPicPr>
          <p:cNvPr id="16" name="Image 15" descr="Une image contenant dessin humoristique, Graphiqu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6745D5A7-F4BB-0180-0DD7-FB7C7064E0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670" t="21154" r="29927" b="15385"/>
          <a:stretch/>
        </p:blipFill>
        <p:spPr>
          <a:xfrm>
            <a:off x="413839" y="5019862"/>
            <a:ext cx="678517" cy="822082"/>
          </a:xfrm>
          <a:prstGeom prst="rect">
            <a:avLst/>
          </a:prstGeom>
        </p:spPr>
      </p:pic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CDA2CB71-3B16-EE0F-0DC3-C1A26968F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955" y="2446337"/>
            <a:ext cx="110013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F780D-5FF1-4B56-0E68-31B039AE6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0EB4F-289B-FB47-A5EC-EBEF1EB8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Suites à venir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C5B06BAF-7FCF-92B3-65B0-D6942161E626}"/>
              </a:ext>
            </a:extLst>
          </p:cNvPr>
          <p:cNvSpPr/>
          <p:nvPr/>
        </p:nvSpPr>
        <p:spPr>
          <a:xfrm>
            <a:off x="8663686" y="3331028"/>
            <a:ext cx="762315" cy="589563"/>
          </a:xfrm>
          <a:prstGeom prst="rightArrow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5579641-D096-A577-F721-21962722C240}"/>
              </a:ext>
            </a:extLst>
          </p:cNvPr>
          <p:cNvSpPr/>
          <p:nvPr/>
        </p:nvSpPr>
        <p:spPr>
          <a:xfrm>
            <a:off x="158620" y="102637"/>
            <a:ext cx="625151" cy="56916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000" dirty="0"/>
          </a:p>
        </p:txBody>
      </p:sp>
      <p:cxnSp>
        <p:nvCxnSpPr>
          <p:cNvPr id="7" name="Connecteur : en arc 6">
            <a:extLst>
              <a:ext uri="{FF2B5EF4-FFF2-40B4-BE49-F238E27FC236}">
                <a16:creationId xmlns:a16="http://schemas.microsoft.com/office/drawing/2014/main" id="{23525872-9522-2FA8-6AB6-C64F1E20D51A}"/>
              </a:ext>
            </a:extLst>
          </p:cNvPr>
          <p:cNvCxnSpPr>
            <a:cxnSpLocks/>
          </p:cNvCxnSpPr>
          <p:nvPr/>
        </p:nvCxnSpPr>
        <p:spPr>
          <a:xfrm flipV="1">
            <a:off x="359223" y="261256"/>
            <a:ext cx="237935" cy="233266"/>
          </a:xfrm>
          <a:prstGeom prst="curved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9C0BF01-16EB-9168-74EA-6542EE8ED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796936"/>
              </p:ext>
            </p:extLst>
          </p:nvPr>
        </p:nvGraphicFramePr>
        <p:xfrm>
          <a:off x="240523" y="2176382"/>
          <a:ext cx="81280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5860">
                  <a:extLst>
                    <a:ext uri="{9D8B030D-6E8A-4147-A177-3AD203B41FA5}">
                      <a16:colId xmlns:a16="http://schemas.microsoft.com/office/drawing/2014/main" val="2878868808"/>
                    </a:ext>
                  </a:extLst>
                </a:gridCol>
                <a:gridCol w="5112140">
                  <a:extLst>
                    <a:ext uri="{9D8B030D-6E8A-4147-A177-3AD203B41FA5}">
                      <a16:colId xmlns:a16="http://schemas.microsoft.com/office/drawing/2014/main" val="269704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Échéances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399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En cours, jusqu’à fin du mois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Récupération des données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758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Début avril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Listing des données récupérées, complétude de la donnée</a:t>
                      </a:r>
                      <a:endParaRPr lang="fr-F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330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Avril, mai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Proposition d’unités fonctionnelles sur le territoire</a:t>
                      </a:r>
                      <a:endParaRPr lang="fr-F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837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Mai, juin 2025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Proposition de choix de stations de mesure</a:t>
                      </a:r>
                      <a:endParaRPr lang="fr-F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67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Sept, octobre 2025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Mise en place des stations de mesure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04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Dès à présent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Inventaire des prélèvements, rejets, transferts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159103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B4AA146A-B2F2-CD6B-E984-591B891A33B8}"/>
              </a:ext>
            </a:extLst>
          </p:cNvPr>
          <p:cNvSpPr txBox="1"/>
          <p:nvPr/>
        </p:nvSpPr>
        <p:spPr>
          <a:xfrm>
            <a:off x="9627858" y="3164144"/>
            <a:ext cx="2230313" cy="923330"/>
          </a:xfrm>
          <a:custGeom>
            <a:avLst/>
            <a:gdLst>
              <a:gd name="connsiteX0" fmla="*/ 0 w 2230313"/>
              <a:gd name="connsiteY0" fmla="*/ 0 h 923330"/>
              <a:gd name="connsiteX1" fmla="*/ 2230313 w 2230313"/>
              <a:gd name="connsiteY1" fmla="*/ 0 h 923330"/>
              <a:gd name="connsiteX2" fmla="*/ 2230313 w 2230313"/>
              <a:gd name="connsiteY2" fmla="*/ 923330 h 923330"/>
              <a:gd name="connsiteX3" fmla="*/ 0 w 2230313"/>
              <a:gd name="connsiteY3" fmla="*/ 923330 h 923330"/>
              <a:gd name="connsiteX4" fmla="*/ 0 w 2230313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313" h="923330" extrusionOk="0">
                <a:moveTo>
                  <a:pt x="0" y="0"/>
                </a:moveTo>
                <a:cubicBezTo>
                  <a:pt x="444822" y="-5264"/>
                  <a:pt x="1162274" y="84467"/>
                  <a:pt x="2230313" y="0"/>
                </a:cubicBezTo>
                <a:cubicBezTo>
                  <a:pt x="2268175" y="104355"/>
                  <a:pt x="2289679" y="764950"/>
                  <a:pt x="2230313" y="923330"/>
                </a:cubicBezTo>
                <a:cubicBezTo>
                  <a:pt x="1663183" y="1029650"/>
                  <a:pt x="993973" y="915681"/>
                  <a:pt x="0" y="923330"/>
                </a:cubicBezTo>
                <a:cubicBezTo>
                  <a:pt x="68267" y="738891"/>
                  <a:pt x="-21624" y="396847"/>
                  <a:pt x="0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/>
              <a:t>Prochain Comité de Concertation Local : Automne  2026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C4EAE30-02F1-0734-9261-AC762611FC46}"/>
              </a:ext>
            </a:extLst>
          </p:cNvPr>
          <p:cNvSpPr/>
          <p:nvPr/>
        </p:nvSpPr>
        <p:spPr>
          <a:xfrm rot="11042045">
            <a:off x="10063623" y="3667240"/>
            <a:ext cx="1224762" cy="133283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640AC8-EDA2-CEB0-9258-5F6E67D2F477}"/>
              </a:ext>
            </a:extLst>
          </p:cNvPr>
          <p:cNvSpPr txBox="1"/>
          <p:nvPr/>
        </p:nvSpPr>
        <p:spPr>
          <a:xfrm>
            <a:off x="10851502" y="4917233"/>
            <a:ext cx="87264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usages</a:t>
            </a:r>
          </a:p>
        </p:txBody>
      </p:sp>
    </p:spTree>
    <p:extLst>
      <p:ext uri="{BB962C8B-B14F-4D97-AF65-F5344CB8AC3E}">
        <p14:creationId xmlns:p14="http://schemas.microsoft.com/office/powerpoint/2010/main" val="1812318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68DCCD-1CB5-462C-8591-DF44B06F88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 pour votre attention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1C7131-2E89-4169-8E59-B32A7E6B7E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8201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DE6DCBB-64C5-4BE9-B8D5-007E965D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1125"/>
            <a:ext cx="9026236" cy="1325563"/>
          </a:xfrm>
        </p:spPr>
        <p:txBody>
          <a:bodyPr/>
          <a:lstStyle/>
          <a:p>
            <a:r>
              <a:rPr lang="fr-FR" dirty="0"/>
              <a:t>Intervenants</a:t>
            </a:r>
          </a:p>
        </p:txBody>
      </p:sp>
      <p:pic>
        <p:nvPicPr>
          <p:cNvPr id="2" name="Image 1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EF1B9AD4-BFA4-8D32-5BAD-3477D21F1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65" y="1887775"/>
            <a:ext cx="2487932" cy="12862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279320-AE47-D478-E536-252FBDEAA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550" y="4642550"/>
            <a:ext cx="759912" cy="77585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1DD324B-C6A9-E2DF-BEE4-58F37713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84" y="1673029"/>
            <a:ext cx="59056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Syndicat Départemental de l'eau de la Manche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BB3E5A-7398-AADF-7BF3-010DDD742497}"/>
              </a:ext>
            </a:extLst>
          </p:cNvPr>
          <p:cNvSpPr txBox="1"/>
          <p:nvPr/>
        </p:nvSpPr>
        <p:spPr>
          <a:xfrm>
            <a:off x="201484" y="1187585"/>
            <a:ext cx="3725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6892"/>
                </a:solidFill>
                <a:latin typeface="+mj-lt"/>
                <a:ea typeface="+mj-ea"/>
                <a:cs typeface="+mj-cs"/>
              </a:rPr>
              <a:t>MAITRISE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b="1" dirty="0">
                <a:solidFill>
                  <a:srgbClr val="006892"/>
                </a:solidFill>
                <a:latin typeface="+mj-lt"/>
                <a:ea typeface="+mj-ea"/>
                <a:cs typeface="+mj-cs"/>
              </a:rPr>
              <a:t>D’OUVRAGE</a:t>
            </a:r>
          </a:p>
        </p:txBody>
      </p:sp>
      <p:pic>
        <p:nvPicPr>
          <p:cNvPr id="11" name="Image 10" descr="Une image contenant logo, Graphique, Police, graphisme&#10;&#10;Description générée automatiquement">
            <a:extLst>
              <a:ext uri="{FF2B5EF4-FFF2-40B4-BE49-F238E27FC236}">
                <a16:creationId xmlns:a16="http://schemas.microsoft.com/office/drawing/2014/main" id="{7506B6DE-E770-4AE1-94C1-07E475091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048" y="1259575"/>
            <a:ext cx="1795238" cy="7545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E182ACF-2B6C-D179-08F9-48381B2D63A5}"/>
              </a:ext>
            </a:extLst>
          </p:cNvPr>
          <p:cNvSpPr txBox="1"/>
          <p:nvPr/>
        </p:nvSpPr>
        <p:spPr>
          <a:xfrm>
            <a:off x="7819138" y="3886280"/>
            <a:ext cx="3725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6892"/>
                </a:solidFill>
                <a:latin typeface="+mj-lt"/>
                <a:ea typeface="+mj-ea"/>
                <a:cs typeface="+mj-cs"/>
              </a:rPr>
              <a:t>PARTENAIRES SCIENTIFIQUES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2AE0724-4C2E-F383-770C-9ABE9D0C1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644" y="5139860"/>
            <a:ext cx="2281657" cy="8148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5F606C7-DBF1-7DBB-9D18-2A5E63F36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446" y="4333289"/>
            <a:ext cx="2199823" cy="82199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24CF86B-771A-2E59-8710-08B72DBD57C1}"/>
              </a:ext>
            </a:extLst>
          </p:cNvPr>
          <p:cNvSpPr txBox="1"/>
          <p:nvPr/>
        </p:nvSpPr>
        <p:spPr>
          <a:xfrm>
            <a:off x="8071162" y="2405078"/>
            <a:ext cx="1793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6892"/>
                </a:solidFill>
                <a:latin typeface="+mj-lt"/>
                <a:ea typeface="+mj-ea"/>
                <a:cs typeface="+mj-cs"/>
              </a:rPr>
              <a:t>PRODUCTION EN SOUTRAITANCE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E792ED-1F84-6A19-C8EA-74C538907487}"/>
              </a:ext>
            </a:extLst>
          </p:cNvPr>
          <p:cNvSpPr txBox="1"/>
          <p:nvPr/>
        </p:nvSpPr>
        <p:spPr>
          <a:xfrm>
            <a:off x="171442" y="3454797"/>
            <a:ext cx="3725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6892"/>
                </a:solidFill>
                <a:latin typeface="+mj-lt"/>
                <a:ea typeface="+mj-ea"/>
                <a:cs typeface="+mj-cs"/>
              </a:rPr>
              <a:t>COMITE TECHNIQUE DE COORDINATION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1846D32-9F13-774F-3A5B-2855E36FA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446" y="1065627"/>
            <a:ext cx="1699522" cy="9621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573A8F1-6210-0B69-4711-28205A0B68E9}"/>
              </a:ext>
            </a:extLst>
          </p:cNvPr>
          <p:cNvSpPr/>
          <p:nvPr/>
        </p:nvSpPr>
        <p:spPr>
          <a:xfrm>
            <a:off x="9879238" y="159845"/>
            <a:ext cx="2012026" cy="109973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9816438-C72C-29E6-649D-0D1FF84EFA59}"/>
              </a:ext>
            </a:extLst>
          </p:cNvPr>
          <p:cNvCxnSpPr/>
          <p:nvPr/>
        </p:nvCxnSpPr>
        <p:spPr>
          <a:xfrm>
            <a:off x="7498080" y="1335693"/>
            <a:ext cx="0" cy="406289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D5FA9488-73D2-AEF1-BF95-A74BC37E4B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4906"/>
          <a:stretch/>
        </p:blipFill>
        <p:spPr>
          <a:xfrm>
            <a:off x="1247366" y="3822887"/>
            <a:ext cx="1307333" cy="80323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D2493B0-BD37-B2C5-A951-1BD355D787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682"/>
          <a:stretch/>
        </p:blipFill>
        <p:spPr>
          <a:xfrm>
            <a:off x="3736492" y="3983304"/>
            <a:ext cx="1307334" cy="63040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B27EC77-D218-2A68-238F-3EBE6984D9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623" y="4727517"/>
            <a:ext cx="1404169" cy="70026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080D7B2-D01D-7103-232B-12B7E3B3D1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32" y="3932156"/>
            <a:ext cx="1180934" cy="1466435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3F1932C-77B5-B74F-721C-073DC44618BB}"/>
              </a:ext>
            </a:extLst>
          </p:cNvPr>
          <p:cNvCxnSpPr>
            <a:cxnSpLocks/>
          </p:cNvCxnSpPr>
          <p:nvPr/>
        </p:nvCxnSpPr>
        <p:spPr>
          <a:xfrm flipH="1">
            <a:off x="9008471" y="3367142"/>
            <a:ext cx="176408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14B07D4-1829-55C6-B1C0-3246881BA7E2}"/>
              </a:ext>
            </a:extLst>
          </p:cNvPr>
          <p:cNvCxnSpPr>
            <a:cxnSpLocks/>
          </p:cNvCxnSpPr>
          <p:nvPr/>
        </p:nvCxnSpPr>
        <p:spPr>
          <a:xfrm flipH="1">
            <a:off x="2725186" y="3337704"/>
            <a:ext cx="176408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>
            <a:extLst>
              <a:ext uri="{FF2B5EF4-FFF2-40B4-BE49-F238E27FC236}">
                <a16:creationId xmlns:a16="http://schemas.microsoft.com/office/drawing/2014/main" id="{14C6218F-9CC1-4EEF-5440-B8068A5F4A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9512" y="3958570"/>
            <a:ext cx="1024740" cy="56304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2555419-0F36-722F-816D-2CF5CFA906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5301" y="5826459"/>
            <a:ext cx="1580022" cy="53720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D0AD8D8C-CCB2-8256-CD3D-27210418F9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7366" y="4649897"/>
            <a:ext cx="1109118" cy="724914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82F35CF-9822-2936-73CF-10E90B8BD5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252" y="5553863"/>
            <a:ext cx="838314" cy="92168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E4C6BD8F-2DB0-8820-1E69-599E518464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3051" y="6005601"/>
            <a:ext cx="910318" cy="291031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780E1577-92B0-4FCC-5A78-DD9D7644F5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29666" y="5844623"/>
            <a:ext cx="584432" cy="630922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4B554A9B-1437-C161-2BFD-30A61F913C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59487" y="4707245"/>
            <a:ext cx="673884" cy="89608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959DEFB4-5A82-3F8F-EC1D-EF64503C3C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81756" y="3839208"/>
            <a:ext cx="1109761" cy="81250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AA8D455-D52B-68A6-EF40-264F4B8FBFF5}"/>
              </a:ext>
            </a:extLst>
          </p:cNvPr>
          <p:cNvSpPr txBox="1"/>
          <p:nvPr/>
        </p:nvSpPr>
        <p:spPr>
          <a:xfrm>
            <a:off x="7865324" y="608310"/>
            <a:ext cx="3725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6892"/>
                </a:solidFill>
                <a:latin typeface="+mj-lt"/>
                <a:ea typeface="+mj-ea"/>
                <a:cs typeface="+mj-cs"/>
              </a:rPr>
              <a:t>PRODUCTION EN CO-TRAITANCE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569C653C-6337-4565-D677-CD457AE58F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09092" y="5547299"/>
            <a:ext cx="776396" cy="1095528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5F3219BD-D1A6-B94B-19E7-027A8F9D940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50792" y="5864693"/>
            <a:ext cx="1089613" cy="572848"/>
          </a:xfrm>
          <a:prstGeom prst="rect">
            <a:avLst/>
          </a:prstGeom>
        </p:spPr>
      </p:pic>
      <p:pic>
        <p:nvPicPr>
          <p:cNvPr id="12" name="Image 11" descr="Une image contenant Police, Graphique, graphisme, texte&#10;&#10;Le contenu généré par l’IA peut être incorrect.">
            <a:extLst>
              <a:ext uri="{FF2B5EF4-FFF2-40B4-BE49-F238E27FC236}">
                <a16:creationId xmlns:a16="http://schemas.microsoft.com/office/drawing/2014/main" id="{8024283D-3566-91CF-8FEC-77020F01CE4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4394" y="2182156"/>
            <a:ext cx="1073604" cy="9865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157191E-3A09-3A39-5DAA-41B3DE7173B5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5671" b="1"/>
          <a:stretch/>
        </p:blipFill>
        <p:spPr>
          <a:xfrm>
            <a:off x="5238973" y="4012835"/>
            <a:ext cx="941066" cy="49401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E379B05-4830-6459-FDAB-914AB907AB4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55885" y="4796143"/>
            <a:ext cx="1052854" cy="5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14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C0B51-E84E-E9F1-AF9E-3392917F9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ECF67C-3873-0428-9172-31068647E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ea typeface="Calibri Light"/>
                <a:cs typeface="Calibri Light"/>
              </a:rPr>
              <a:t>Premier atelier du Comité de Concertation Locale</a:t>
            </a:r>
            <a:endParaRPr lang="fr-FR" sz="3200" dirty="0"/>
          </a:p>
        </p:txBody>
      </p:sp>
      <p:pic>
        <p:nvPicPr>
          <p:cNvPr id="4" name="Image 3" descr="Une image contenant cercle, capture d’écran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1F9C56C-89D9-E47B-4A5F-3A6EFBA0A1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42" t="14582" r="50612" b="30488"/>
          <a:stretch/>
        </p:blipFill>
        <p:spPr>
          <a:xfrm>
            <a:off x="382250" y="1576543"/>
            <a:ext cx="1184151" cy="978395"/>
          </a:xfrm>
          <a:prstGeom prst="rect">
            <a:avLst/>
          </a:prstGeom>
        </p:spPr>
      </p:pic>
      <p:pic>
        <p:nvPicPr>
          <p:cNvPr id="6" name="Image 5" descr="Une image contenant cercle, lune, nuit, léger&#10;&#10;Le contenu généré par l’IA peut être incorrect.">
            <a:extLst>
              <a:ext uri="{FF2B5EF4-FFF2-40B4-BE49-F238E27FC236}">
                <a16:creationId xmlns:a16="http://schemas.microsoft.com/office/drawing/2014/main" id="{67F6AB0F-649C-9384-D582-B5ACBBBB3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80" t="32299" r="47746" b="33029"/>
          <a:stretch/>
        </p:blipFill>
        <p:spPr>
          <a:xfrm>
            <a:off x="582688" y="3435245"/>
            <a:ext cx="761189" cy="80381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58B712D-6176-A584-D2E2-B07278F88DFE}"/>
              </a:ext>
            </a:extLst>
          </p:cNvPr>
          <p:cNvSpPr txBox="1"/>
          <p:nvPr/>
        </p:nvSpPr>
        <p:spPr>
          <a:xfrm>
            <a:off x="1873770" y="1648917"/>
            <a:ext cx="902657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>
                <a:solidFill>
                  <a:srgbClr val="00638E"/>
                </a:solidFill>
                <a:ea typeface="Calibri"/>
                <a:cs typeface="Calibri"/>
              </a:rPr>
              <a:t>Lancer la dynamique et les premiers échanges collectifs sur l'étude</a:t>
            </a:r>
            <a:endParaRPr lang="fr-FR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>
                <a:solidFill>
                  <a:srgbClr val="00638E"/>
                </a:solidFill>
                <a:ea typeface="Calibri"/>
                <a:cs typeface="Calibri"/>
              </a:rPr>
              <a:t>Recueillir votre vision globale sur les besoins, les usages et les enjeux (principalement quantitatifs) sur le territoire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BB66CE7-317E-4616-A3EF-06D97C6A8828}"/>
              </a:ext>
            </a:extLst>
          </p:cNvPr>
          <p:cNvSpPr txBox="1"/>
          <p:nvPr/>
        </p:nvSpPr>
        <p:spPr>
          <a:xfrm>
            <a:off x="1786326" y="3435244"/>
            <a:ext cx="9026576" cy="212365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fr-FR" sz="2800" dirty="0">
                <a:solidFill>
                  <a:srgbClr val="00638E"/>
                </a:solidFill>
                <a:ea typeface="Calibri"/>
                <a:cs typeface="Calibri"/>
              </a:rPr>
              <a:t>Vue d'ensemble de la démarche</a:t>
            </a:r>
            <a:endParaRPr lang="fr-FR" sz="2800"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800" dirty="0">
                <a:solidFill>
                  <a:srgbClr val="00638E"/>
                </a:solidFill>
                <a:ea typeface="Calibri"/>
                <a:cs typeface="Calibri"/>
              </a:rPr>
              <a:t>En petits collectifs : </a:t>
            </a:r>
          </a:p>
          <a:p>
            <a:pPr marL="914400" lvl="1" indent="-457200">
              <a:buAutoNum type="alphaLcPeriod"/>
            </a:pPr>
            <a:r>
              <a:rPr lang="fr-FR" sz="2400" dirty="0">
                <a:solidFill>
                  <a:srgbClr val="00638E"/>
                </a:solidFill>
                <a:ea typeface="Calibri"/>
                <a:cs typeface="Calibri"/>
              </a:rPr>
              <a:t>Quelles perceptions sur les besoins / usages de l'eau ?</a:t>
            </a:r>
          </a:p>
          <a:p>
            <a:pPr marL="914400" lvl="1" indent="-457200">
              <a:buAutoNum type="alphaLcPeriod"/>
            </a:pPr>
            <a:r>
              <a:rPr lang="fr-FR" sz="2400" dirty="0">
                <a:solidFill>
                  <a:srgbClr val="00638E"/>
                </a:solidFill>
                <a:ea typeface="Calibri"/>
                <a:cs typeface="Calibri"/>
              </a:rPr>
              <a:t>Quelles perceptions sur les enjeux de l'eau sur le territoire ?</a:t>
            </a:r>
            <a:endParaRPr lang="fr-FR" sz="2400"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800" dirty="0">
                <a:solidFill>
                  <a:srgbClr val="00638E"/>
                </a:solidFill>
                <a:ea typeface="Calibri"/>
                <a:cs typeface="Calibri"/>
              </a:rPr>
              <a:t>Partage et suites de l'étude</a:t>
            </a:r>
          </a:p>
        </p:txBody>
      </p:sp>
    </p:spTree>
    <p:extLst>
      <p:ext uri="{BB962C8B-B14F-4D97-AF65-F5344CB8AC3E}">
        <p14:creationId xmlns:p14="http://schemas.microsoft.com/office/powerpoint/2010/main" val="2767483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A785E6-C0BF-D0E9-B724-6BB677B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31" y="365125"/>
            <a:ext cx="9026236" cy="1325563"/>
          </a:xfrm>
        </p:spPr>
        <p:txBody>
          <a:bodyPr/>
          <a:lstStyle/>
          <a:p>
            <a:r>
              <a:rPr lang="fr-FR" dirty="0"/>
              <a:t>Démarche globale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7A1EAF-6975-2445-7904-EC91C6468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027" y="1226565"/>
            <a:ext cx="7079186" cy="50397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AF22B0-8570-91C5-9C71-6B2946B8003C}"/>
              </a:ext>
            </a:extLst>
          </p:cNvPr>
          <p:cNvSpPr txBox="1"/>
          <p:nvPr/>
        </p:nvSpPr>
        <p:spPr>
          <a:xfrm>
            <a:off x="158620" y="2388452"/>
            <a:ext cx="390019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>
                <a:solidFill>
                  <a:schemeClr val="accent1">
                    <a:lumMod val="75000"/>
                  </a:schemeClr>
                </a:solidFill>
              </a:rPr>
              <a:t>Commune aux 4 lots</a:t>
            </a:r>
          </a:p>
          <a:p>
            <a:endParaRPr lang="fr-FR" sz="2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2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2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2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2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600" dirty="0">
                <a:solidFill>
                  <a:schemeClr val="accent1">
                    <a:lumMod val="75000"/>
                  </a:schemeClr>
                </a:solidFill>
              </a:rPr>
              <a:t>Basée sur un guide national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1F6027B-EE77-C50C-4B58-B1904BF8D382}"/>
              </a:ext>
            </a:extLst>
          </p:cNvPr>
          <p:cNvSpPr/>
          <p:nvPr/>
        </p:nvSpPr>
        <p:spPr>
          <a:xfrm>
            <a:off x="158620" y="102637"/>
            <a:ext cx="625151" cy="56916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2265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CBDCFD-0900-8D80-B47C-FED29CAF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Description de la mission : Qui?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C15C8FC-66D5-B589-A165-0067CE992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958" y="2570639"/>
            <a:ext cx="4436326" cy="3492286"/>
          </a:xfrm>
          <a:prstGeom prst="rect">
            <a:avLst/>
          </a:prstGeom>
        </p:spPr>
      </p:pic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542E3F71-F70A-F918-E873-D49800BC1716}"/>
              </a:ext>
            </a:extLst>
          </p:cNvPr>
          <p:cNvSpPr/>
          <p:nvPr/>
        </p:nvSpPr>
        <p:spPr>
          <a:xfrm>
            <a:off x="3011733" y="3727219"/>
            <a:ext cx="762315" cy="589563"/>
          </a:xfrm>
          <a:prstGeom prst="rightArrow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6F546122-B3E2-65B2-20A3-9B34D2026350}"/>
              </a:ext>
            </a:extLst>
          </p:cNvPr>
          <p:cNvSpPr/>
          <p:nvPr/>
        </p:nvSpPr>
        <p:spPr>
          <a:xfrm>
            <a:off x="7678126" y="3864567"/>
            <a:ext cx="762315" cy="589563"/>
          </a:xfrm>
          <a:prstGeom prst="rightArrow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1763F11-76BC-7828-C685-F5EEF8841612}"/>
              </a:ext>
            </a:extLst>
          </p:cNvPr>
          <p:cNvGrpSpPr/>
          <p:nvPr/>
        </p:nvGrpSpPr>
        <p:grpSpPr>
          <a:xfrm>
            <a:off x="23272" y="2247392"/>
            <a:ext cx="3435421" cy="3733468"/>
            <a:chOff x="54855" y="1710397"/>
            <a:chExt cx="3435421" cy="3733468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E75A0EB-B442-7CDA-7BD8-071170B1304C}"/>
                </a:ext>
              </a:extLst>
            </p:cNvPr>
            <p:cNvSpPr txBox="1"/>
            <p:nvPr/>
          </p:nvSpPr>
          <p:spPr>
            <a:xfrm>
              <a:off x="109681" y="1865949"/>
              <a:ext cx="2395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accent1"/>
                  </a:solidFill>
                </a:rPr>
                <a:t>Recueil des attentes des </a:t>
              </a:r>
              <a:r>
                <a:rPr lang="fr-FR" sz="1600" u="sng" dirty="0">
                  <a:solidFill>
                    <a:schemeClr val="accent1"/>
                  </a:solidFill>
                </a:rPr>
                <a:t>acteurs</a:t>
              </a:r>
              <a:r>
                <a:rPr lang="fr-FR" sz="1600" dirty="0">
                  <a:solidFill>
                    <a:schemeClr val="accent1"/>
                  </a:solidFill>
                </a:rPr>
                <a:t> : perception des enjeux locaux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D84EBAF-0EE0-28C1-9ACE-2A6DD551C87C}"/>
                </a:ext>
              </a:extLst>
            </p:cNvPr>
            <p:cNvSpPr txBox="1"/>
            <p:nvPr/>
          </p:nvSpPr>
          <p:spPr>
            <a:xfrm>
              <a:off x="181964" y="3322883"/>
              <a:ext cx="2256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accent1"/>
                  </a:solidFill>
                </a:rPr>
                <a:t>Recueil des données existantes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C40314C-7A79-9A80-935E-991B3A1E4E29}"/>
                </a:ext>
              </a:extLst>
            </p:cNvPr>
            <p:cNvSpPr/>
            <p:nvPr/>
          </p:nvSpPr>
          <p:spPr>
            <a:xfrm>
              <a:off x="81687" y="1710397"/>
              <a:ext cx="2423116" cy="982615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5AA07AF-42E3-ABCC-AF6B-745F4A621CDB}"/>
                </a:ext>
              </a:extLst>
            </p:cNvPr>
            <p:cNvSpPr/>
            <p:nvPr/>
          </p:nvSpPr>
          <p:spPr>
            <a:xfrm>
              <a:off x="54855" y="3226170"/>
              <a:ext cx="2621053" cy="792369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D5E7C5D-F779-2523-40E7-F70FAF5E73C0}"/>
                </a:ext>
              </a:extLst>
            </p:cNvPr>
            <p:cNvSpPr txBox="1"/>
            <p:nvPr/>
          </p:nvSpPr>
          <p:spPr>
            <a:xfrm>
              <a:off x="1088314" y="2632656"/>
              <a:ext cx="2132505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Comités de concertation locale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7BE1BDF-6FED-4E35-A7FF-3FEAA4DA92EA}"/>
                </a:ext>
              </a:extLst>
            </p:cNvPr>
            <p:cNvSpPr txBox="1"/>
            <p:nvPr/>
          </p:nvSpPr>
          <p:spPr>
            <a:xfrm>
              <a:off x="838201" y="3894958"/>
              <a:ext cx="1579735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Via </a:t>
              </a:r>
              <a:r>
                <a:rPr lang="fr-FR" sz="1200" u="sng" dirty="0"/>
                <a:t>l’animateur SAGE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FE97A96-366A-1516-E24A-BAC4617D2955}"/>
                </a:ext>
              </a:extLst>
            </p:cNvPr>
            <p:cNvSpPr txBox="1"/>
            <p:nvPr/>
          </p:nvSpPr>
          <p:spPr>
            <a:xfrm>
              <a:off x="838201" y="4299108"/>
              <a:ext cx="2475475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Via les bases de données publiques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9BE10F6-94B4-34AF-DF26-BCC3947D7869}"/>
                </a:ext>
              </a:extLst>
            </p:cNvPr>
            <p:cNvSpPr txBox="1"/>
            <p:nvPr/>
          </p:nvSpPr>
          <p:spPr>
            <a:xfrm>
              <a:off x="824036" y="4722073"/>
              <a:ext cx="1663713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Via les </a:t>
              </a:r>
              <a:r>
                <a:rPr lang="fr-FR" sz="1200" u="sng" dirty="0"/>
                <a:t>services de l’état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3161A4FF-5689-0EE7-35C4-9747D0BEFCE9}"/>
                </a:ext>
              </a:extLst>
            </p:cNvPr>
            <p:cNvSpPr txBox="1"/>
            <p:nvPr/>
          </p:nvSpPr>
          <p:spPr>
            <a:xfrm>
              <a:off x="818856" y="5166866"/>
              <a:ext cx="2671420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Via des stations de mesure sur le terrain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F61B64BC-A9DA-429F-2A83-8E8C3E889910}"/>
              </a:ext>
            </a:extLst>
          </p:cNvPr>
          <p:cNvSpPr txBox="1"/>
          <p:nvPr/>
        </p:nvSpPr>
        <p:spPr>
          <a:xfrm>
            <a:off x="9585765" y="2250834"/>
            <a:ext cx="1672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/>
                </a:solidFill>
              </a:rPr>
              <a:t>Bancarisation de données et création du SIG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93B81BB-B3DE-4637-4D56-7C96A8D93A93}"/>
              </a:ext>
            </a:extLst>
          </p:cNvPr>
          <p:cNvSpPr/>
          <p:nvPr/>
        </p:nvSpPr>
        <p:spPr>
          <a:xfrm>
            <a:off x="9209022" y="2251425"/>
            <a:ext cx="2426478" cy="830406"/>
          </a:xfrm>
          <a:prstGeom prst="ellipse">
            <a:avLst/>
          </a:prstGeom>
          <a:noFill/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 descr="Une image contenant texte, Site web, Page web, logiciel&#10;&#10;Description générée automatiquement">
            <a:extLst>
              <a:ext uri="{FF2B5EF4-FFF2-40B4-BE49-F238E27FC236}">
                <a16:creationId xmlns:a16="http://schemas.microsoft.com/office/drawing/2014/main" id="{524B208A-8A5F-30E9-0864-60A27E9001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957"/>
          <a:stretch/>
        </p:blipFill>
        <p:spPr>
          <a:xfrm>
            <a:off x="8615732" y="3403448"/>
            <a:ext cx="3498720" cy="2659477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F202208-8B60-B2F6-2DFF-000A5660FA56}"/>
              </a:ext>
            </a:extLst>
          </p:cNvPr>
          <p:cNvSpPr txBox="1"/>
          <p:nvPr/>
        </p:nvSpPr>
        <p:spPr>
          <a:xfrm>
            <a:off x="3011733" y="1444466"/>
            <a:ext cx="5829426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600" dirty="0"/>
              <a:t>De la récolte de données à l’état des lieux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2A0FFEE-8036-5D54-D7C7-EBC6E88D30E2}"/>
              </a:ext>
            </a:extLst>
          </p:cNvPr>
          <p:cNvSpPr txBox="1"/>
          <p:nvPr/>
        </p:nvSpPr>
        <p:spPr>
          <a:xfrm>
            <a:off x="6914345" y="6181733"/>
            <a:ext cx="267142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Bureaux d’étude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24CAEB6-D8C5-75DE-2852-15A2AF950E58}"/>
              </a:ext>
            </a:extLst>
          </p:cNvPr>
          <p:cNvSpPr txBox="1"/>
          <p:nvPr/>
        </p:nvSpPr>
        <p:spPr>
          <a:xfrm>
            <a:off x="451341" y="6148654"/>
            <a:ext cx="267142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Acteurs du territoire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610A5B-F7E2-9D9F-A7E9-1C0D802F50A7}"/>
              </a:ext>
            </a:extLst>
          </p:cNvPr>
          <p:cNvSpPr/>
          <p:nvPr/>
        </p:nvSpPr>
        <p:spPr>
          <a:xfrm>
            <a:off x="158620" y="102637"/>
            <a:ext cx="625151" cy="56916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94822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8782B-015C-940B-A174-88D17C149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9A886191-562F-A89C-7926-C9169745E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5" y="2451600"/>
            <a:ext cx="2929742" cy="203216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2BF19B3-5FB7-4B5C-BC69-2FDA0DD0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Description de la mission : Qui?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E59EF02-75D2-F9CA-3459-6F0056995162}"/>
              </a:ext>
            </a:extLst>
          </p:cNvPr>
          <p:cNvSpPr txBox="1"/>
          <p:nvPr/>
        </p:nvSpPr>
        <p:spPr>
          <a:xfrm>
            <a:off x="556500" y="1444466"/>
            <a:ext cx="1135869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De l’état des lieux à la prévision : le bureau d’étude amène tous les éléments techniques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4EFD3C-65A2-C96B-DE40-698CF7661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83" y="2010827"/>
            <a:ext cx="6354147" cy="3610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B0EACE9-5F32-CA2D-EFA9-E0395961746C}"/>
              </a:ext>
            </a:extLst>
          </p:cNvPr>
          <p:cNvSpPr txBox="1"/>
          <p:nvPr/>
        </p:nvSpPr>
        <p:spPr>
          <a:xfrm>
            <a:off x="5836276" y="4074542"/>
            <a:ext cx="3190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Fonctionnement du milieu en enlevant l’influence anthropique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B9652F-284E-3A7D-79B1-07C5021EDAC4}"/>
              </a:ext>
            </a:extLst>
          </p:cNvPr>
          <p:cNvSpPr txBox="1"/>
          <p:nvPr/>
        </p:nvSpPr>
        <p:spPr>
          <a:xfrm>
            <a:off x="8915675" y="4336152"/>
            <a:ext cx="335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Fonctionnement du milieu à différents horizons climatiques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FD6F18-8287-F5F9-9B5B-328A5AB8BA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77" r="2360"/>
          <a:stretch/>
        </p:blipFill>
        <p:spPr>
          <a:xfrm>
            <a:off x="5699600" y="2446583"/>
            <a:ext cx="3295385" cy="1714147"/>
          </a:xfrm>
          <a:prstGeom prst="rect">
            <a:avLst/>
          </a:prstGeom>
        </p:spPr>
      </p:pic>
      <p:pic>
        <p:nvPicPr>
          <p:cNvPr id="8" name="Image 7" descr="Une image contenant texte, diagramme, carte&#10;&#10;Description générée automatiquement">
            <a:extLst>
              <a:ext uri="{FF2B5EF4-FFF2-40B4-BE49-F238E27FC236}">
                <a16:creationId xmlns:a16="http://schemas.microsoft.com/office/drawing/2014/main" id="{E7AC997F-799C-6510-C5F5-9F3C30EA6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985" y="4859372"/>
            <a:ext cx="3197015" cy="123960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4A5549A-5AB2-60E5-CF0E-6AF848F77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8" y="5108310"/>
            <a:ext cx="4890340" cy="15974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B4BC336-F15F-DC61-E669-11E17CECC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9290" y="3882575"/>
            <a:ext cx="2929742" cy="1597438"/>
          </a:xfrm>
          <a:prstGeom prst="rect">
            <a:avLst/>
          </a:prstGeom>
        </p:spPr>
      </p:pic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3BE94E21-2367-F54D-07AC-9DB95A0F586B}"/>
              </a:ext>
            </a:extLst>
          </p:cNvPr>
          <p:cNvSpPr/>
          <p:nvPr/>
        </p:nvSpPr>
        <p:spPr>
          <a:xfrm rot="1953471">
            <a:off x="9003383" y="3587794"/>
            <a:ext cx="762315" cy="589563"/>
          </a:xfrm>
          <a:prstGeom prst="rightArrow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00016FB-CA61-C2BA-B77F-69FCD1A9A2A6}"/>
              </a:ext>
            </a:extLst>
          </p:cNvPr>
          <p:cNvSpPr/>
          <p:nvPr/>
        </p:nvSpPr>
        <p:spPr>
          <a:xfrm>
            <a:off x="158620" y="102637"/>
            <a:ext cx="625151" cy="56916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dirty="0"/>
              <a:t>2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FBAFEA80-313F-D707-5B54-0F31561CA873}"/>
              </a:ext>
            </a:extLst>
          </p:cNvPr>
          <p:cNvSpPr/>
          <p:nvPr/>
        </p:nvSpPr>
        <p:spPr>
          <a:xfrm>
            <a:off x="4253703" y="3008087"/>
            <a:ext cx="762315" cy="589563"/>
          </a:xfrm>
          <a:prstGeom prst="rightArrow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85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D17DE-EBF8-06BF-D974-E111D8140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DA34B-BAE1-F952-AE8F-0DAAF1F80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Description de la mission : Qui?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D0D8D8FA-FFEE-2A4D-4F63-C94BA411244D}"/>
              </a:ext>
            </a:extLst>
          </p:cNvPr>
          <p:cNvSpPr/>
          <p:nvPr/>
        </p:nvSpPr>
        <p:spPr>
          <a:xfrm>
            <a:off x="3002403" y="3864567"/>
            <a:ext cx="762315" cy="589563"/>
          </a:xfrm>
          <a:prstGeom prst="rightArrow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CEF93FA5-1F08-A517-9B28-BA652A9FB121}"/>
              </a:ext>
            </a:extLst>
          </p:cNvPr>
          <p:cNvSpPr/>
          <p:nvPr/>
        </p:nvSpPr>
        <p:spPr>
          <a:xfrm>
            <a:off x="7678126" y="3864567"/>
            <a:ext cx="762315" cy="589563"/>
          </a:xfrm>
          <a:prstGeom prst="rightArrow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7A92FEF-0381-9A15-E681-AE47BC329ADD}"/>
              </a:ext>
            </a:extLst>
          </p:cNvPr>
          <p:cNvSpPr txBox="1"/>
          <p:nvPr/>
        </p:nvSpPr>
        <p:spPr>
          <a:xfrm>
            <a:off x="5383512" y="1496115"/>
            <a:ext cx="55395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Le choix politique des volumes prélevables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FADDD28-3C87-05AC-9CBC-8DF2E427783D}"/>
              </a:ext>
            </a:extLst>
          </p:cNvPr>
          <p:cNvSpPr/>
          <p:nvPr/>
        </p:nvSpPr>
        <p:spPr>
          <a:xfrm>
            <a:off x="298585" y="3275045"/>
            <a:ext cx="2360645" cy="1810140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2FE4CF-2FDA-F04B-82D5-A1DBF908EC4F}"/>
              </a:ext>
            </a:extLst>
          </p:cNvPr>
          <p:cNvSpPr txBox="1"/>
          <p:nvPr/>
        </p:nvSpPr>
        <p:spPr>
          <a:xfrm>
            <a:off x="575054" y="3697683"/>
            <a:ext cx="1807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Volume potentiellement mobilisable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15ED92-50A7-B374-979C-6832FA735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444" y="2224874"/>
            <a:ext cx="7721637" cy="386894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752F9E6-ABE5-2FEA-DB58-748664EA8D2D}"/>
              </a:ext>
            </a:extLst>
          </p:cNvPr>
          <p:cNvSpPr/>
          <p:nvPr/>
        </p:nvSpPr>
        <p:spPr>
          <a:xfrm>
            <a:off x="158620" y="102637"/>
            <a:ext cx="625151" cy="56916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dirty="0"/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C87E71-B1CD-54F1-946B-9F5487EDA985}"/>
              </a:ext>
            </a:extLst>
          </p:cNvPr>
          <p:cNvSpPr/>
          <p:nvPr/>
        </p:nvSpPr>
        <p:spPr>
          <a:xfrm>
            <a:off x="11737910" y="2006082"/>
            <a:ext cx="382555" cy="54117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24BD53-C76E-E1DC-5415-CF7B2822D47B}"/>
              </a:ext>
            </a:extLst>
          </p:cNvPr>
          <p:cNvSpPr/>
          <p:nvPr/>
        </p:nvSpPr>
        <p:spPr>
          <a:xfrm>
            <a:off x="11790146" y="5765217"/>
            <a:ext cx="382555" cy="54117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337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32755-9FF2-99C6-6CE3-0EF0327A5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1F1BEA-E8C4-9A49-9E2F-E98C2184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Spécificités du territoire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E1BA1700-D96E-F415-8223-AA800E08935B}"/>
              </a:ext>
            </a:extLst>
          </p:cNvPr>
          <p:cNvSpPr/>
          <p:nvPr/>
        </p:nvSpPr>
        <p:spPr>
          <a:xfrm>
            <a:off x="9483279" y="3507447"/>
            <a:ext cx="762315" cy="589563"/>
          </a:xfrm>
          <a:prstGeom prst="rightArrow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947E5C-E5DE-704D-5BDD-3ABE3905B7F5}"/>
              </a:ext>
            </a:extLst>
          </p:cNvPr>
          <p:cNvSpPr txBox="1"/>
          <p:nvPr/>
        </p:nvSpPr>
        <p:spPr>
          <a:xfrm>
            <a:off x="0" y="1354786"/>
            <a:ext cx="736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Variation de la pluviométrie, nature des sols, estimation de la recharge, …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D9F3F2-B1B5-C8AE-DE78-4B921B8DEFB7}"/>
              </a:ext>
            </a:extLst>
          </p:cNvPr>
          <p:cNvSpPr txBox="1"/>
          <p:nvPr/>
        </p:nvSpPr>
        <p:spPr>
          <a:xfrm>
            <a:off x="10411398" y="2946704"/>
            <a:ext cx="779381" cy="16312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0" dirty="0"/>
              <a:t>?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16E2A6E-015C-CE52-E76F-EB894419E101}"/>
              </a:ext>
            </a:extLst>
          </p:cNvPr>
          <p:cNvSpPr/>
          <p:nvPr/>
        </p:nvSpPr>
        <p:spPr>
          <a:xfrm>
            <a:off x="158620" y="102637"/>
            <a:ext cx="625151" cy="56916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B040C6-54B9-DAD3-BC25-D8E37B41122B}"/>
              </a:ext>
            </a:extLst>
          </p:cNvPr>
          <p:cNvSpPr txBox="1"/>
          <p:nvPr/>
        </p:nvSpPr>
        <p:spPr>
          <a:xfrm>
            <a:off x="34694" y="3639899"/>
            <a:ext cx="4582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Aquifère concernés, écoulements piézométrique, chroniques, variations saisonnières…</a:t>
            </a:r>
          </a:p>
          <a:p>
            <a:endParaRPr lang="fr-FR" sz="1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C1DFA4-3880-2D93-028C-D730EFDBFE3D}"/>
              </a:ext>
            </a:extLst>
          </p:cNvPr>
          <p:cNvSpPr txBox="1"/>
          <p:nvPr/>
        </p:nvSpPr>
        <p:spPr>
          <a:xfrm>
            <a:off x="61723" y="4280784"/>
            <a:ext cx="62328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Cours d’eau concernés, débits moyens, relation nappe-rivière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Parc naturel régional des Marais du Cotentin et du Bessin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fr-FR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E8A66A-A3E1-3B72-6304-7570260DC965}"/>
              </a:ext>
            </a:extLst>
          </p:cNvPr>
          <p:cNvSpPr/>
          <p:nvPr/>
        </p:nvSpPr>
        <p:spPr>
          <a:xfrm>
            <a:off x="6618970" y="251642"/>
            <a:ext cx="582941" cy="60831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E39B914-0DBE-F452-14F0-2EE298778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076" y="1616396"/>
            <a:ext cx="1431456" cy="20377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353593-927C-648C-0F7A-92E815A56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30" y="1645993"/>
            <a:ext cx="1411844" cy="200846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EE9EE85-C7B7-D6F3-73C1-8BBD0A431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810" y="1588712"/>
            <a:ext cx="1481375" cy="20375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4BE22D1-6B11-B308-C16F-68A814A4BF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851"/>
          <a:stretch/>
        </p:blipFill>
        <p:spPr>
          <a:xfrm>
            <a:off x="5158266" y="2446152"/>
            <a:ext cx="4159209" cy="171944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655DA7-6897-5A71-E11B-95F0554EA3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4817"/>
          <a:stretch/>
        </p:blipFill>
        <p:spPr>
          <a:xfrm>
            <a:off x="1001221" y="4572291"/>
            <a:ext cx="2995772" cy="127943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E893371-A068-FB53-04C3-E1ABA94FA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2523" y="4248418"/>
            <a:ext cx="1771327" cy="221880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0C4D726-35C7-0839-A227-5C97EC61A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4798" y="4248418"/>
            <a:ext cx="1488042" cy="21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1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D73A0-4A37-0404-47FB-B4CDA3BA2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8FCF7-6E7E-91DD-65E5-28E295F9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30" y="346982"/>
            <a:ext cx="9026236" cy="1325563"/>
          </a:xfrm>
        </p:spPr>
        <p:txBody>
          <a:bodyPr/>
          <a:lstStyle/>
          <a:p>
            <a:r>
              <a:rPr lang="fr-FR" dirty="0"/>
              <a:t>Le cadre de la concertation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0534D8-FCC6-4AE0-2D06-15490BE7E637}"/>
              </a:ext>
            </a:extLst>
          </p:cNvPr>
          <p:cNvSpPr/>
          <p:nvPr/>
        </p:nvSpPr>
        <p:spPr>
          <a:xfrm>
            <a:off x="6618970" y="251642"/>
            <a:ext cx="582941" cy="60831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Graphique, Polic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FF9111EF-C6F5-DF68-E9D8-9B373DCED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895" y="1370466"/>
            <a:ext cx="1784351" cy="678997"/>
          </a:xfrm>
          <a:prstGeom prst="rect">
            <a:avLst/>
          </a:prstGeom>
        </p:spPr>
      </p:pic>
      <p:pic>
        <p:nvPicPr>
          <p:cNvPr id="9" name="Image 8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9BC6F19-A2EC-C4FE-172E-8211C0B4EB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18" t="23856" r="27027" b="11561"/>
          <a:stretch/>
        </p:blipFill>
        <p:spPr>
          <a:xfrm>
            <a:off x="57376" y="509543"/>
            <a:ext cx="1108461" cy="1008866"/>
          </a:xfrm>
          <a:prstGeom prst="rect">
            <a:avLst/>
          </a:prstGeom>
        </p:spPr>
      </p:pic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2032557E-667C-E0D8-59CD-DCACC33A65AC}"/>
              </a:ext>
            </a:extLst>
          </p:cNvPr>
          <p:cNvSpPr/>
          <p:nvPr/>
        </p:nvSpPr>
        <p:spPr>
          <a:xfrm>
            <a:off x="2934933" y="2536370"/>
            <a:ext cx="4190345" cy="1957613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F16C19-D2B1-C94A-44BF-8557B6F7DF58}"/>
              </a:ext>
            </a:extLst>
          </p:cNvPr>
          <p:cNvSpPr txBox="1"/>
          <p:nvPr/>
        </p:nvSpPr>
        <p:spPr>
          <a:xfrm>
            <a:off x="3100614" y="3557457"/>
            <a:ext cx="384991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73A4"/>
                </a:solidFill>
                <a:latin typeface="Arial"/>
                <a:cs typeface="Arial"/>
              </a:rPr>
              <a:t>Étude </a:t>
            </a:r>
            <a:endParaRPr lang="en-US" sz="24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solidFill>
                  <a:srgbClr val="0073A4"/>
                </a:solidFill>
                <a:latin typeface="Arial"/>
                <a:cs typeface="Arial"/>
              </a:rPr>
              <a:t>volumes </a:t>
            </a:r>
            <a:r>
              <a:rPr lang="en-US" sz="2400" err="1">
                <a:solidFill>
                  <a:srgbClr val="0073A4"/>
                </a:solidFill>
                <a:latin typeface="Arial"/>
                <a:cs typeface="Arial"/>
              </a:rPr>
              <a:t>prélevables</a:t>
            </a:r>
            <a:endParaRPr lang="en-US" sz="24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FA4DD27-3974-9BDE-1F13-BD72442EDF0C}"/>
              </a:ext>
            </a:extLst>
          </p:cNvPr>
          <p:cNvSpPr txBox="1"/>
          <p:nvPr/>
        </p:nvSpPr>
        <p:spPr>
          <a:xfrm>
            <a:off x="3649188" y="1891805"/>
            <a:ext cx="27431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solidFill>
                  <a:schemeClr val="accent6">
                    <a:lumMod val="76000"/>
                  </a:schemeClr>
                </a:solidFill>
                <a:ea typeface="Calibri"/>
                <a:cs typeface="Calibri"/>
              </a:rPr>
              <a:t>Regards croisés </a:t>
            </a:r>
          </a:p>
          <a:p>
            <a:pPr algn="ctr"/>
            <a:r>
              <a:rPr lang="fr-FR" sz="2400" dirty="0">
                <a:solidFill>
                  <a:schemeClr val="accent6">
                    <a:lumMod val="76000"/>
                  </a:schemeClr>
                </a:solidFill>
                <a:ea typeface="Calibri"/>
                <a:cs typeface="Calibri"/>
              </a:rPr>
              <a:t>&amp; co-construction</a:t>
            </a:r>
            <a:endParaRPr lang="fr-FR" sz="2400">
              <a:solidFill>
                <a:schemeClr val="accent6">
                  <a:lumMod val="76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F7F170F-5C54-AA62-9E0E-A6D0C01A484D}"/>
              </a:ext>
            </a:extLst>
          </p:cNvPr>
          <p:cNvSpPr txBox="1"/>
          <p:nvPr/>
        </p:nvSpPr>
        <p:spPr>
          <a:xfrm>
            <a:off x="7041901" y="4168733"/>
            <a:ext cx="25436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solidFill>
                  <a:schemeClr val="accent6">
                    <a:lumMod val="76000"/>
                  </a:schemeClr>
                </a:solidFill>
                <a:ea typeface="Calibri"/>
                <a:cs typeface="Calibri"/>
              </a:rPr>
              <a:t>Expression </a:t>
            </a:r>
          </a:p>
          <a:p>
            <a:pPr algn="ctr"/>
            <a:r>
              <a:rPr lang="fr-FR" sz="2400" dirty="0">
                <a:solidFill>
                  <a:schemeClr val="accent6">
                    <a:lumMod val="76000"/>
                  </a:schemeClr>
                </a:solidFill>
                <a:ea typeface="Calibri"/>
                <a:cs typeface="Calibri"/>
              </a:rPr>
              <a:t>&amp; mise en débat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4293FBB-A177-0A4F-927D-5CF54131EA6E}"/>
              </a:ext>
            </a:extLst>
          </p:cNvPr>
          <p:cNvSpPr txBox="1"/>
          <p:nvPr/>
        </p:nvSpPr>
        <p:spPr>
          <a:xfrm>
            <a:off x="612069" y="4171741"/>
            <a:ext cx="20204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6000"/>
                  </a:schemeClr>
                </a:solidFill>
                <a:ea typeface="Calibri"/>
                <a:cs typeface="Calibri"/>
              </a:rPr>
              <a:t>Appropriation de </a:t>
            </a:r>
            <a:r>
              <a:rPr lang="en-US" sz="2400" err="1">
                <a:solidFill>
                  <a:schemeClr val="accent6">
                    <a:lumMod val="76000"/>
                  </a:schemeClr>
                </a:solidFill>
                <a:ea typeface="Calibri"/>
                <a:cs typeface="Calibri"/>
              </a:rPr>
              <a:t>l'étude</a:t>
            </a:r>
            <a:endParaRPr lang="fr-FR" sz="2400">
              <a:solidFill>
                <a:schemeClr val="accent6">
                  <a:lumMod val="76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763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04801-6BE7-5D26-613F-ABD2AE43F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889B4-8013-F223-B685-27B17267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30" y="346982"/>
            <a:ext cx="9026236" cy="1325563"/>
          </a:xfrm>
        </p:spPr>
        <p:txBody>
          <a:bodyPr/>
          <a:lstStyle/>
          <a:p>
            <a:r>
              <a:rPr lang="fr-FR" dirty="0"/>
              <a:t>Le cadre de la concertation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7B54A8-4E3A-CE17-7F03-1791D197C3AB}"/>
              </a:ext>
            </a:extLst>
          </p:cNvPr>
          <p:cNvSpPr/>
          <p:nvPr/>
        </p:nvSpPr>
        <p:spPr>
          <a:xfrm>
            <a:off x="6618970" y="251642"/>
            <a:ext cx="582941" cy="60831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Graphique, Polic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55A77890-CA00-DFF0-E225-3F6C1DE11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44" y="1520368"/>
            <a:ext cx="1784351" cy="678997"/>
          </a:xfrm>
          <a:prstGeom prst="rect">
            <a:avLst/>
          </a:prstGeom>
        </p:spPr>
      </p:pic>
      <p:pic>
        <p:nvPicPr>
          <p:cNvPr id="9" name="Image 8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A53FE52-955D-833B-C678-942A32B08E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18" t="23856" r="27027" b="11561"/>
          <a:stretch/>
        </p:blipFill>
        <p:spPr>
          <a:xfrm>
            <a:off x="57376" y="509543"/>
            <a:ext cx="1108461" cy="100886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A565C48-33A1-B122-9087-73547E0DB15A}"/>
              </a:ext>
            </a:extLst>
          </p:cNvPr>
          <p:cNvSpPr/>
          <p:nvPr/>
        </p:nvSpPr>
        <p:spPr>
          <a:xfrm>
            <a:off x="863511" y="4046094"/>
            <a:ext cx="2950563" cy="19754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  <a:ea typeface="Calibri"/>
                <a:cs typeface="Calibri"/>
              </a:rPr>
              <a:t>Échelle de la Manche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  <a:ea typeface="Calibri"/>
                <a:cs typeface="Calibri"/>
              </a:rPr>
              <a:t>Validation des </a:t>
            </a:r>
            <a:r>
              <a:rPr lang="fr-FR">
                <a:solidFill>
                  <a:schemeClr val="tx1"/>
                </a:solidFill>
                <a:ea typeface="Calibri"/>
                <a:cs typeface="Calibri"/>
              </a:rPr>
              <a:t>orientations</a:t>
            </a:r>
            <a:endParaRPr lang="fr-FR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>
                <a:solidFill>
                  <a:schemeClr val="tx1"/>
                </a:solidFill>
                <a:ea typeface="Calibri"/>
                <a:cs typeface="Calibri"/>
              </a:rPr>
              <a:t>Cohérence globale</a:t>
            </a:r>
            <a:endParaRPr lang="fr-FR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BE7B756-57D5-194E-A594-C9F141AAD9F6}"/>
              </a:ext>
            </a:extLst>
          </p:cNvPr>
          <p:cNvSpPr/>
          <p:nvPr/>
        </p:nvSpPr>
        <p:spPr>
          <a:xfrm>
            <a:off x="4186330" y="4046094"/>
            <a:ext cx="2950563" cy="19754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  <a:ea typeface="Calibri"/>
                <a:cs typeface="Calibri"/>
              </a:rPr>
              <a:t>À l'échelle de chaque lot 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  <a:ea typeface="Calibri"/>
                <a:cs typeface="Calibri"/>
              </a:rPr>
              <a:t>Suivi technique de l'étude </a:t>
            </a:r>
          </a:p>
          <a:p>
            <a:r>
              <a:rPr lang="fr-FR" i="1" dirty="0">
                <a:solidFill>
                  <a:schemeClr val="tx1"/>
                </a:solidFill>
                <a:ea typeface="Calibri"/>
                <a:cs typeface="Calibri"/>
              </a:rPr>
              <a:t>Le SAGE COC est concerné par les lots 2 et 3 (voir poster de cadrage).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2BCBAA-4CC1-3666-A968-8CB21C19716C}"/>
              </a:ext>
            </a:extLst>
          </p:cNvPr>
          <p:cNvSpPr/>
          <p:nvPr/>
        </p:nvSpPr>
        <p:spPr>
          <a:xfrm>
            <a:off x="7509149" y="4046093"/>
            <a:ext cx="2959634" cy="19754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  <a:ea typeface="Calibri"/>
                <a:cs typeface="Calibri"/>
              </a:rPr>
              <a:t>Échelle du territoire du SAGE Côtiers Ouest Cotentin</a:t>
            </a:r>
            <a:endParaRPr lang="fr-FR" dirty="0" err="1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  <a:ea typeface="Calibri"/>
                <a:cs typeface="Calibri"/>
              </a:rPr>
              <a:t>Appropriation de l'étude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  <a:ea typeface="Calibri"/>
                <a:cs typeface="Calibri"/>
              </a:rPr>
              <a:t>Expression des acteurs</a:t>
            </a:r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B356D60F-13CC-A54A-8800-80030CEAE2C6}"/>
              </a:ext>
            </a:extLst>
          </p:cNvPr>
          <p:cNvSpPr/>
          <p:nvPr/>
        </p:nvSpPr>
        <p:spPr>
          <a:xfrm>
            <a:off x="4182724" y="2603486"/>
            <a:ext cx="2963055" cy="887467"/>
          </a:xfrm>
          <a:prstGeom prst="wedgeRoundRectCallout">
            <a:avLst/>
          </a:prstGeom>
          <a:solidFill>
            <a:schemeClr val="accent6"/>
          </a:soli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ea typeface="Calibri"/>
                <a:cs typeface="Calibri"/>
              </a:rPr>
              <a:t>Comité de suivi des études</a:t>
            </a:r>
            <a:endParaRPr lang="fr-FR" b="1">
              <a:ea typeface="Calibri"/>
              <a:cs typeface="Calibri"/>
            </a:endParaRP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914B221D-4AA6-01E0-7635-DF4E2132A39B}"/>
              </a:ext>
            </a:extLst>
          </p:cNvPr>
          <p:cNvSpPr/>
          <p:nvPr/>
        </p:nvSpPr>
        <p:spPr>
          <a:xfrm>
            <a:off x="7505543" y="2603485"/>
            <a:ext cx="2963055" cy="887467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 dirty="0">
                <a:solidFill>
                  <a:schemeClr val="accent1">
                    <a:lumMod val="76000"/>
                  </a:schemeClr>
                </a:solidFill>
                <a:ea typeface="Calibri"/>
                <a:cs typeface="Calibri"/>
              </a:rPr>
              <a:t>Comité de concertation locale</a:t>
            </a:r>
            <a:endParaRPr lang="fr-FR" b="1">
              <a:solidFill>
                <a:schemeClr val="accent1">
                  <a:lumMod val="76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24ACA8D0-E5D6-1CCD-CE34-8BD7A40D3777}"/>
              </a:ext>
            </a:extLst>
          </p:cNvPr>
          <p:cNvSpPr/>
          <p:nvPr/>
        </p:nvSpPr>
        <p:spPr>
          <a:xfrm>
            <a:off x="859904" y="2603485"/>
            <a:ext cx="2963055" cy="887467"/>
          </a:xfrm>
          <a:prstGeom prst="wedgeRoundRectCallout">
            <a:avLst/>
          </a:prstGeom>
          <a:solidFill>
            <a:srgbClr val="00638E"/>
          </a:soli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 dirty="0">
                <a:ea typeface="Calibri"/>
                <a:cs typeface="Calibri"/>
              </a:rPr>
              <a:t>Comité technique de coordination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F86864-94D5-0D33-8FCE-97FBED0F9AA2}"/>
              </a:ext>
            </a:extLst>
          </p:cNvPr>
          <p:cNvSpPr txBox="1"/>
          <p:nvPr/>
        </p:nvSpPr>
        <p:spPr>
          <a:xfrm>
            <a:off x="1161738" y="1861279"/>
            <a:ext cx="88017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>
                <a:solidFill>
                  <a:srgbClr val="006892"/>
                </a:solidFill>
                <a:ea typeface="Calibri"/>
                <a:cs typeface="Calibri"/>
              </a:rPr>
              <a:t>Trois instances aux rôles complémentaires</a:t>
            </a:r>
          </a:p>
        </p:txBody>
      </p:sp>
    </p:spTree>
    <p:extLst>
      <p:ext uri="{BB962C8B-B14F-4D97-AF65-F5344CB8AC3E}">
        <p14:creationId xmlns:p14="http://schemas.microsoft.com/office/powerpoint/2010/main" val="321094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  <a:prstDash val="sys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FRA 2019-2020" id="{01CEA133-0FFD-49E3-9D5B-0F4CA3663BD6}" vid="{617AF187-7360-4526-9150-38AD11C502C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cédures_x0020_générales xmlns="c28f4897-8a6d-4ffa-8c3d-d73b95bb5306"/>
    <_dlc_DocId xmlns="1005d7ea-76f8-41fd-9dd4-c1a90de8ecda">YJPSFAU3HJAN-1472921496-75</_dlc_DocId>
    <_dlc_DocIdUrl xmlns="1005d7ea-76f8-41fd-9dd4-c1a90de8ecda">
      <Url>https://anteagroup.sharepoint.com/sites/FR_intranet/MARCOM/_layouts/15/DocIdRedir.aspx?ID=YJPSFAU3HJAN-1472921496-75</Url>
      <Description>YJPSFAU3HJAN-1472921496-75</Description>
    </_dlc_DocIdUrl>
    <SharedWithUsers xmlns="c28f4897-8a6d-4ffa-8c3d-d73b95bb5306">
      <UserInfo>
        <DisplayName>MOUNE CLARISSE</DisplayName>
        <AccountId>2654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7AAD2B0FDEFD4089DE2BBE564A3371" ma:contentTypeVersion="9" ma:contentTypeDescription="Create a new document." ma:contentTypeScope="" ma:versionID="c9e350f83665ef45c2f857624943708b">
  <xsd:schema xmlns:xsd="http://www.w3.org/2001/XMLSchema" xmlns:xs="http://www.w3.org/2001/XMLSchema" xmlns:p="http://schemas.microsoft.com/office/2006/metadata/properties" xmlns:ns2="1005d7ea-76f8-41fd-9dd4-c1a90de8ecda" xmlns:ns3="c28f4897-8a6d-4ffa-8c3d-d73b95bb5306" xmlns:ns4="0b2e171a-4618-4e5b-abd5-c54c939214c3" targetNamespace="http://schemas.microsoft.com/office/2006/metadata/properties" ma:root="true" ma:fieldsID="f1b14bc10dd78d08bd4edda9614f73f4" ns2:_="" ns3:_="" ns4:_="">
    <xsd:import namespace="1005d7ea-76f8-41fd-9dd4-c1a90de8ecda"/>
    <xsd:import namespace="c28f4897-8a6d-4ffa-8c3d-d73b95bb5306"/>
    <xsd:import namespace="0b2e171a-4618-4e5b-abd5-c54c939214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Procédures_x0020_générale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3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5d7ea-76f8-41fd-9dd4-c1a90de8ec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8f4897-8a6d-4ffa-8c3d-d73b95bb5306" elementFormDefault="qualified">
    <xsd:import namespace="http://schemas.microsoft.com/office/2006/documentManagement/types"/>
    <xsd:import namespace="http://schemas.microsoft.com/office/infopath/2007/PartnerControls"/>
    <xsd:element name="Procédures_x0020_générales" ma:index="11" nillable="true" ma:displayName="Procédures générales" ma:description="" ma:internalName="Proc_x00e9_dures_x0020_g_x00e9_n_x00e9_ral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Management"/>
                    <xsd:enumeration value="Commercial"/>
                    <xsd:enumeration value="Réalisation"/>
                    <xsd:enumeration value="Ressources Humaines"/>
                    <xsd:enumeration value="Administratif et Gestion"/>
                    <xsd:enumeration value="Méthodes et Innovation"/>
                  </xsd:restriction>
                </xsd:simpleType>
              </xsd:element>
            </xsd:sequence>
          </xsd:extension>
        </xsd:complexContent>
      </xsd:complexType>
    </xsd:element>
    <xsd:element name="SharedWithUsers" ma:index="19" nillable="true" ma:displayName="Partagé avec" ma:internalName="SharedWithUsers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e171a-4618-4e5b-abd5-c54c939214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334C31-2DE2-4786-9353-1FC1F575C62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746F2CF-39B2-4852-A733-C122FB6BA727}">
  <ds:schemaRefs>
    <ds:schemaRef ds:uri="c28f4897-8a6d-4ffa-8c3d-d73b95bb5306"/>
    <ds:schemaRef ds:uri="1005d7ea-76f8-41fd-9dd4-c1a90de8ecda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b2e171a-4618-4e5b-abd5-c54c939214c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D51CF55-9C3B-4E4B-99F8-89007B2DD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C77BA11-D813-42E7-BCEC-CE922E0051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05d7ea-76f8-41fd-9dd4-c1a90de8ecda"/>
    <ds:schemaRef ds:uri="c28f4897-8a6d-4ffa-8c3d-d73b95bb5306"/>
    <ds:schemaRef ds:uri="0b2e171a-4618-4e5b-abd5-c54c939214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FRA 2019-2020 rev1</Template>
  <TotalTime>6323</TotalTime>
  <Words>663</Words>
  <Application>Microsoft Office PowerPoint</Application>
  <PresentationFormat>Grand écran</PresentationFormat>
  <Paragraphs>118</Paragraphs>
  <Slides>13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Museo Slab 500</vt:lpstr>
      <vt:lpstr>Wingdings</vt:lpstr>
      <vt:lpstr>Thème Office</vt:lpstr>
      <vt:lpstr>Etudes Volumes prélevables Marché N°24-RSO-07</vt:lpstr>
      <vt:lpstr>Premier atelier du Comité de Concertation Locale</vt:lpstr>
      <vt:lpstr>Démarche globale</vt:lpstr>
      <vt:lpstr>Description de la mission : Qui?</vt:lpstr>
      <vt:lpstr>Description de la mission : Qui?</vt:lpstr>
      <vt:lpstr>Description de la mission : Qui?</vt:lpstr>
      <vt:lpstr>Spécificités du territoire</vt:lpstr>
      <vt:lpstr>Le cadre de la concertation</vt:lpstr>
      <vt:lpstr>Le cadre de la concertation</vt:lpstr>
      <vt:lpstr>Le cadre de la concertation</vt:lpstr>
      <vt:lpstr>Suites à venir</vt:lpstr>
      <vt:lpstr>Merci pour votre attention</vt:lpstr>
      <vt:lpstr>Intervenants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HAUGEARD SYLVIE</dc:creator>
  <cp:lastModifiedBy>Aurelien ROSSI</cp:lastModifiedBy>
  <cp:revision>418</cp:revision>
  <dcterms:created xsi:type="dcterms:W3CDTF">2020-03-03T05:59:34Z</dcterms:created>
  <dcterms:modified xsi:type="dcterms:W3CDTF">2025-04-29T13:22:25Z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e5dff0f-8f2b-4675-8791-acbc2e5505d9_Enabled">
    <vt:lpwstr>True</vt:lpwstr>
  </property>
  <property fmtid="{D5CDD505-2E9C-101B-9397-08002B2CF9AE}" pid="3" name="MSIP_Label_ce5dff0f-8f2b-4675-8791-acbc2e5505d9_SiteId">
    <vt:lpwstr>7e1792ae-4f1a-4ff7-b80b-57b69beb7168</vt:lpwstr>
  </property>
  <property fmtid="{D5CDD505-2E9C-101B-9397-08002B2CF9AE}" pid="4" name="MSIP_Label_ce5dff0f-8f2b-4675-8791-acbc2e5505d9_Owner">
    <vt:lpwstr>harry.koopmans@centric.eu</vt:lpwstr>
  </property>
  <property fmtid="{D5CDD505-2E9C-101B-9397-08002B2CF9AE}" pid="5" name="MSIP_Label_ce5dff0f-8f2b-4675-8791-acbc2e5505d9_SetDate">
    <vt:lpwstr>2019-09-11T07:45:56.9121901Z</vt:lpwstr>
  </property>
  <property fmtid="{D5CDD505-2E9C-101B-9397-08002B2CF9AE}" pid="6" name="MSIP_Label_ce5dff0f-8f2b-4675-8791-acbc2e5505d9_Name">
    <vt:lpwstr>Public (V1)</vt:lpwstr>
  </property>
  <property fmtid="{D5CDD505-2E9C-101B-9397-08002B2CF9AE}" pid="7" name="MSIP_Label_ce5dff0f-8f2b-4675-8791-acbc2e5505d9_Application">
    <vt:lpwstr>Microsoft Azure Information Protection</vt:lpwstr>
  </property>
  <property fmtid="{D5CDD505-2E9C-101B-9397-08002B2CF9AE}" pid="8" name="MSIP_Label_ce5dff0f-8f2b-4675-8791-acbc2e5505d9_ActionId">
    <vt:lpwstr>c5739cfb-ac26-4844-bd45-d4463764c22a</vt:lpwstr>
  </property>
  <property fmtid="{D5CDD505-2E9C-101B-9397-08002B2CF9AE}" pid="9" name="MSIP_Label_ce5dff0f-8f2b-4675-8791-acbc2e5505d9_Extended_MSFT_Method">
    <vt:lpwstr>Manual</vt:lpwstr>
  </property>
  <property fmtid="{D5CDD505-2E9C-101B-9397-08002B2CF9AE}" pid="10" name="Sensitivity">
    <vt:lpwstr>Public (V1)</vt:lpwstr>
  </property>
  <property fmtid="{D5CDD505-2E9C-101B-9397-08002B2CF9AE}" pid="11" name="ContentTypeId">
    <vt:lpwstr>0x010100FC7AAD2B0FDEFD4089DE2BBE564A3371</vt:lpwstr>
  </property>
  <property fmtid="{D5CDD505-2E9C-101B-9397-08002B2CF9AE}" pid="12" name="_dlc_DocIdItemGuid">
    <vt:lpwstr>2ea2df44-e110-4e86-a7e2-227b13f3e3e4</vt:lpwstr>
  </property>
</Properties>
</file>